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20" r:id="rId1"/>
  </p:sldMasterIdLst>
  <p:notesMasterIdLst>
    <p:notesMasterId r:id="rId33"/>
  </p:notesMasterIdLst>
  <p:handoutMasterIdLst>
    <p:handoutMasterId r:id="rId34"/>
  </p:handoutMasterIdLst>
  <p:sldIdLst>
    <p:sldId id="524" r:id="rId2"/>
    <p:sldId id="505" r:id="rId3"/>
    <p:sldId id="506" r:id="rId4"/>
    <p:sldId id="507" r:id="rId5"/>
    <p:sldId id="508" r:id="rId6"/>
    <p:sldId id="509" r:id="rId7"/>
    <p:sldId id="510" r:id="rId8"/>
    <p:sldId id="498" r:id="rId9"/>
    <p:sldId id="482" r:id="rId10"/>
    <p:sldId id="481" r:id="rId11"/>
    <p:sldId id="483" r:id="rId12"/>
    <p:sldId id="484" r:id="rId13"/>
    <p:sldId id="485" r:id="rId14"/>
    <p:sldId id="486" r:id="rId15"/>
    <p:sldId id="487" r:id="rId16"/>
    <p:sldId id="489" r:id="rId17"/>
    <p:sldId id="491" r:id="rId18"/>
    <p:sldId id="492" r:id="rId19"/>
    <p:sldId id="493" r:id="rId20"/>
    <p:sldId id="519" r:id="rId21"/>
    <p:sldId id="511" r:id="rId22"/>
    <p:sldId id="521" r:id="rId23"/>
    <p:sldId id="522" r:id="rId24"/>
    <p:sldId id="513" r:id="rId25"/>
    <p:sldId id="517" r:id="rId26"/>
    <p:sldId id="518" r:id="rId27"/>
    <p:sldId id="523" r:id="rId28"/>
    <p:sldId id="520" r:id="rId29"/>
    <p:sldId id="514" r:id="rId30"/>
    <p:sldId id="496" r:id="rId31"/>
    <p:sldId id="495" r:id="rId32"/>
  </p:sldIdLst>
  <p:sldSz cx="9144000" cy="6858000" type="screen4x3"/>
  <p:notesSz cx="6662738" cy="9926638"/>
  <p:custDataLst>
    <p:tags r:id="rId36"/>
  </p:custDataLst>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83C"/>
    <a:srgbClr val="FF3300"/>
    <a:srgbClr val="828282"/>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5" autoAdjust="0"/>
    <p:restoredTop sz="99842" autoAdjust="0"/>
  </p:normalViewPr>
  <p:slideViewPr>
    <p:cSldViewPr>
      <p:cViewPr varScale="1">
        <p:scale>
          <a:sx n="126" d="100"/>
          <a:sy n="126" d="100"/>
        </p:scale>
        <p:origin x="-65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14" y="-72"/>
      </p:cViewPr>
      <p:guideLst>
        <p:guide orient="horz" pos="3126"/>
        <p:guide pos="209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45059"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5060"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45061"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DED833-5AC2-C14E-B620-34173CF3CCA8}" type="slidenum">
              <a:rPr lang="fr-FR"/>
              <a:pPr>
                <a:defRPr/>
              </a:pPr>
              <a:t>‹#›</a:t>
            </a:fld>
            <a:endParaRPr lang="fr-FR" dirty="0"/>
          </a:p>
        </p:txBody>
      </p:sp>
    </p:spTree>
    <p:extLst>
      <p:ext uri="{BB962C8B-B14F-4D97-AF65-F5344CB8AC3E}">
        <p14:creationId xmlns:p14="http://schemas.microsoft.com/office/powerpoint/2010/main" val="2426540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9459" name="Rectangle 3"/>
          <p:cNvSpPr>
            <a:spLocks noGrp="1" noChangeArrowheads="1"/>
          </p:cNvSpPr>
          <p:nvPr>
            <p:ph type="dt" idx="1"/>
          </p:nvPr>
        </p:nvSpPr>
        <p:spPr bwMode="auto">
          <a:xfrm>
            <a:off x="3775075" y="0"/>
            <a:ext cx="28876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4340" name="Rectangle 4"/>
          <p:cNvSpPr>
            <a:spLocks noGrp="1" noRot="1" noChangeAspect="1" noChangeArrowheads="1" noTextEdit="1"/>
          </p:cNvSpPr>
          <p:nvPr>
            <p:ph type="sldImg" idx="2"/>
          </p:nvPr>
        </p:nvSpPr>
        <p:spPr bwMode="auto">
          <a:xfrm>
            <a:off x="849313"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61" name="Rectangle 5"/>
          <p:cNvSpPr>
            <a:spLocks noGrp="1" noChangeArrowheads="1"/>
          </p:cNvSpPr>
          <p:nvPr>
            <p:ph type="body" sz="quarter" idx="3"/>
          </p:nvPr>
        </p:nvSpPr>
        <p:spPr bwMode="auto">
          <a:xfrm>
            <a:off x="889000" y="4714875"/>
            <a:ext cx="488473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9462" name="Rectangle 6"/>
          <p:cNvSpPr>
            <a:spLocks noGrp="1" noChangeArrowheads="1"/>
          </p:cNvSpPr>
          <p:nvPr>
            <p:ph type="ftr" sz="quarter" idx="4"/>
          </p:nvPr>
        </p:nvSpPr>
        <p:spPr bwMode="auto">
          <a:xfrm>
            <a:off x="0" y="9429750"/>
            <a:ext cx="28876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9463" name="Rectangle 7"/>
          <p:cNvSpPr>
            <a:spLocks noGrp="1" noChangeArrowheads="1"/>
          </p:cNvSpPr>
          <p:nvPr>
            <p:ph type="sldNum" sz="quarter" idx="5"/>
          </p:nvPr>
        </p:nvSpPr>
        <p:spPr bwMode="auto">
          <a:xfrm>
            <a:off x="3775075" y="9429750"/>
            <a:ext cx="28876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FC5486-6591-6A45-BBDB-08BEB9928834}" type="slidenum">
              <a:rPr lang="fr-FR"/>
              <a:pPr>
                <a:defRPr/>
              </a:pPr>
              <a:t>‹#›</a:t>
            </a:fld>
            <a:endParaRPr lang="fr-FR" dirty="0"/>
          </a:p>
        </p:txBody>
      </p:sp>
    </p:spTree>
    <p:extLst>
      <p:ext uri="{BB962C8B-B14F-4D97-AF65-F5344CB8AC3E}">
        <p14:creationId xmlns:p14="http://schemas.microsoft.com/office/powerpoint/2010/main" val="5574662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p:cNvSpPr>
          <p:nvPr>
            <p:ph type="sldImg"/>
          </p:nvPr>
        </p:nvSpPr>
        <p:spPr bwMode="auto">
          <a:xfrm>
            <a:off x="850900"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A">
              <a:latin typeface="Arial" charset="0"/>
              <a:ea typeface="ＭＳ Ｐゴシック" charset="0"/>
              <a:cs typeface="ＭＳ Ｐゴシック" charset="0"/>
            </a:endParaRPr>
          </a:p>
        </p:txBody>
      </p:sp>
      <p:sp>
        <p:nvSpPr>
          <p:cNvPr id="24580" name="Espace réservé de la date 3"/>
          <p:cNvSpPr txBox="1">
            <a:spLocks noGrp="1"/>
          </p:cNvSpPr>
          <p:nvPr/>
        </p:nvSpPr>
        <p:spPr bwMode="auto">
          <a:xfrm>
            <a:off x="3775332" y="1"/>
            <a:ext cx="2887406" cy="49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9EC7393-9E3A-DC41-8050-8319ED38FBF3}" type="datetime1">
              <a:rPr lang="fr-FR" sz="1200"/>
              <a:pPr algn="r" eaLnBrk="1" hangingPunct="1"/>
              <a:t>08/06/15</a:t>
            </a:fld>
            <a:endParaRPr lang="fr-FR" sz="1200"/>
          </a:p>
        </p:txBody>
      </p:sp>
      <p:sp>
        <p:nvSpPr>
          <p:cNvPr id="24581" name="Espace réservé du numéro de diapositive 4"/>
          <p:cNvSpPr txBox="1">
            <a:spLocks noGrp="1"/>
          </p:cNvSpPr>
          <p:nvPr/>
        </p:nvSpPr>
        <p:spPr bwMode="auto">
          <a:xfrm>
            <a:off x="3775332" y="9431169"/>
            <a:ext cx="2887406" cy="49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BA2DEC7-AF37-CE44-8415-90B22E19BF7B}" type="slidenum">
              <a:rPr lang="fr-FR" sz="1200"/>
              <a:pPr algn="r" eaLnBrk="1" hangingPunct="1"/>
              <a:t>1</a:t>
            </a:fld>
            <a:endParaRPr lang="fr-F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CD99A49F-B9A3-854D-8E0C-E1E85A31CDC3}" type="datetime1">
              <a:rPr lang="fr-FR" sz="1300"/>
              <a:pPr eaLnBrk="1" hangingPunct="1"/>
              <a:t>08/06/15</a:t>
            </a:fld>
            <a:endParaRPr lang="fr-FR" sz="1300"/>
          </a:p>
        </p:txBody>
      </p:sp>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E9A4374-4FED-2D42-B801-8ACC359817CE}" type="slidenum">
              <a:rPr lang="fr-FR" sz="1300"/>
              <a:pPr eaLnBrk="1" hangingPunct="1"/>
              <a:t>11</a:t>
            </a:fld>
            <a:endParaRPr lang="fr-FR" sz="1300"/>
          </a:p>
        </p:txBody>
      </p:sp>
      <p:sp>
        <p:nvSpPr>
          <p:cNvPr id="36867"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34BA45F-61DA-994F-81B7-AFDD14251207}" type="datetime1">
              <a:rPr lang="fr-FR" sz="1300"/>
              <a:pPr eaLnBrk="1" hangingPunct="1"/>
              <a:t>08/06/15</a:t>
            </a:fld>
            <a:endParaRPr lang="fr-FR" sz="1300"/>
          </a:p>
        </p:txBody>
      </p:sp>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108DAD0-3719-8041-8790-A572E46EA959}" type="slidenum">
              <a:rPr lang="fr-FR" sz="1300"/>
              <a:pPr eaLnBrk="1" hangingPunct="1"/>
              <a:t>12</a:t>
            </a:fld>
            <a:endParaRPr lang="fr-FR" sz="1300"/>
          </a:p>
        </p:txBody>
      </p:sp>
      <p:sp>
        <p:nvSpPr>
          <p:cNvPr id="38915"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585DBE3-D71E-4148-BBE6-0538D114CB41}" type="datetime1">
              <a:rPr lang="fr-FR" sz="1300"/>
              <a:pPr eaLnBrk="1" hangingPunct="1"/>
              <a:t>08/06/15</a:t>
            </a:fld>
            <a:endParaRPr lang="fr-FR" sz="1300"/>
          </a:p>
        </p:txBody>
      </p:sp>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C5B02BFD-C3DD-5146-B4B7-71280BE43213}" type="slidenum">
              <a:rPr lang="fr-FR" sz="1300"/>
              <a:pPr eaLnBrk="1" hangingPunct="1"/>
              <a:t>13</a:t>
            </a:fld>
            <a:endParaRPr lang="fr-FR" sz="1300"/>
          </a:p>
        </p:txBody>
      </p:sp>
      <p:sp>
        <p:nvSpPr>
          <p:cNvPr id="40963"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096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E1B3CC4-C9B4-2447-A31A-E3BF5D10D93B}" type="datetime1">
              <a:rPr lang="fr-FR" sz="1300"/>
              <a:pPr eaLnBrk="1" hangingPunct="1"/>
              <a:t>08/06/15</a:t>
            </a:fld>
            <a:endParaRPr lang="fr-FR" sz="1300"/>
          </a:p>
        </p:txBody>
      </p:sp>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D0F706A3-DCE3-664F-86D5-AE6B4BA4B1AA}" type="slidenum">
              <a:rPr lang="fr-FR" sz="1300"/>
              <a:pPr eaLnBrk="1" hangingPunct="1"/>
              <a:t>14</a:t>
            </a:fld>
            <a:endParaRPr lang="fr-FR" sz="1300"/>
          </a:p>
        </p:txBody>
      </p:sp>
      <p:sp>
        <p:nvSpPr>
          <p:cNvPr id="43011"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301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8FFD618-B0D9-A943-90BE-640C8ECD6E32}" type="datetime1">
              <a:rPr lang="fr-FR" sz="1300"/>
              <a:pPr eaLnBrk="1" hangingPunct="1"/>
              <a:t>08/06/15</a:t>
            </a:fld>
            <a:endParaRPr lang="fr-FR" sz="1300"/>
          </a:p>
        </p:txBody>
      </p:sp>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C5B42C8-F185-DD44-9C0C-7177110F3DCA}" type="slidenum">
              <a:rPr lang="fr-FR" sz="1300"/>
              <a:pPr eaLnBrk="1" hangingPunct="1"/>
              <a:t>15</a:t>
            </a:fld>
            <a:endParaRPr lang="fr-FR" sz="1300"/>
          </a:p>
        </p:txBody>
      </p:sp>
      <p:sp>
        <p:nvSpPr>
          <p:cNvPr id="47107"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7108"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B7135D3-BAF0-3343-B731-0FFDF8AF28E7}" type="datetime1">
              <a:rPr lang="fr-FR" sz="1300"/>
              <a:pPr eaLnBrk="1" hangingPunct="1"/>
              <a:t>08/06/15</a:t>
            </a:fld>
            <a:endParaRPr lang="fr-FR" sz="1300"/>
          </a:p>
        </p:txBody>
      </p:sp>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0E0FB6A2-2F45-E547-964A-6954FA54A86A}" type="slidenum">
              <a:rPr lang="fr-FR" sz="1300"/>
              <a:pPr eaLnBrk="1" hangingPunct="1"/>
              <a:t>16</a:t>
            </a:fld>
            <a:endParaRPr lang="fr-FR" sz="1300"/>
          </a:p>
        </p:txBody>
      </p:sp>
      <p:sp>
        <p:nvSpPr>
          <p:cNvPr id="51203"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1B2C6FA8-81E6-4D47-B828-7CA9C751E9DE}" type="slidenum">
              <a:rPr lang="fr-FR" sz="1300"/>
              <a:pPr eaLnBrk="1" hangingPunct="1"/>
              <a:t>17</a:t>
            </a:fld>
            <a:endParaRPr lang="fr-FR" sz="1300"/>
          </a:p>
        </p:txBody>
      </p:sp>
      <p:sp>
        <p:nvSpPr>
          <p:cNvPr id="53250" name="Rectangle 2"/>
          <p:cNvSpPr>
            <a:spLocks noGrp="1" noRot="1" noChangeAspect="1" noChangeArrowheads="1" noTextEdit="1"/>
          </p:cNvSpPr>
          <p:nvPr>
            <p:ph type="sldImg"/>
          </p:nvPr>
        </p:nvSpPr>
        <p:spPr bwMode="auto">
          <a:xfrm>
            <a:off x="850900"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4873381A-5EF8-7A4E-9828-6F29539082EF}" type="slidenum">
              <a:rPr lang="fr-FR" sz="1300">
                <a:latin typeface="Times New Roman" charset="0"/>
                <a:cs typeface="Arial" charset="0"/>
              </a:rPr>
              <a:pPr eaLnBrk="1" hangingPunct="1"/>
              <a:t>18</a:t>
            </a:fld>
            <a:endParaRPr lang="fr-FR" sz="1300">
              <a:latin typeface="Times New Roman" charset="0"/>
              <a:cs typeface="Arial" charset="0"/>
            </a:endParaRPr>
          </a:p>
        </p:txBody>
      </p:sp>
      <p:sp>
        <p:nvSpPr>
          <p:cNvPr id="55298" name="Rectangle 1026"/>
          <p:cNvSpPr>
            <a:spLocks noGrp="1" noRot="1" noChangeAspect="1" noChangeArrowheads="1"/>
          </p:cNvSpPr>
          <p:nvPr>
            <p:ph type="sldImg"/>
          </p:nvPr>
        </p:nvSpPr>
        <p:spPr bwMode="auto">
          <a:xfrm>
            <a:off x="849313" y="741363"/>
            <a:ext cx="4965700" cy="372586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5299" name="Rectangle 1027"/>
          <p:cNvSpPr>
            <a:spLocks noGrp="1" noChangeArrowheads="1"/>
          </p:cNvSpPr>
          <p:nvPr>
            <p:ph type="body" idx="1"/>
          </p:nvPr>
        </p:nvSpPr>
        <p:spPr bwMode="auto">
          <a:xfrm>
            <a:off x="666729" y="4714867"/>
            <a:ext cx="5329280" cy="4469849"/>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8D8714F1-DE6A-4042-A9A8-EED852F8AAE7}" type="slidenum">
              <a:rPr lang="fr-FR" sz="1200" b="0">
                <a:solidFill>
                  <a:schemeClr val="tx1"/>
                </a:solidFill>
                <a:latin typeface="Arial" charset="0"/>
              </a:rPr>
              <a:pPr eaLnBrk="1" hangingPunct="1"/>
              <a:t>20</a:t>
            </a:fld>
            <a:endParaRPr lang="fr-FR" sz="1200" b="0">
              <a:solidFill>
                <a:schemeClr val="tx1"/>
              </a:solidFill>
              <a:latin typeface="Arial" charset="0"/>
            </a:endParaRPr>
          </a:p>
        </p:txBody>
      </p:sp>
      <p:sp>
        <p:nvSpPr>
          <p:cNvPr id="41987" name="Rectangle 2"/>
          <p:cNvSpPr>
            <a:spLocks noGrp="1" noRot="1" noChangeAspect="1" noChangeArrowheads="1" noTextEdit="1"/>
          </p:cNvSpPr>
          <p:nvPr>
            <p:ph type="sldImg"/>
          </p:nvPr>
        </p:nvSpPr>
        <p:spPr>
          <a:xfrm>
            <a:off x="850900" y="744538"/>
            <a:ext cx="4962525" cy="3722687"/>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Times New Roman" charset="0"/>
                <a:ea typeface="ＭＳ Ｐゴシック" charset="0"/>
                <a:cs typeface="ＭＳ Ｐゴシック" charset="0"/>
              </a:defRPr>
            </a:lvl1pPr>
            <a:lvl2pPr marL="742950" indent="-285750" defTabSz="922338">
              <a:defRPr sz="2400">
                <a:solidFill>
                  <a:schemeClr val="tx1"/>
                </a:solidFill>
                <a:latin typeface="Times New Roman" charset="0"/>
                <a:ea typeface="ＭＳ Ｐゴシック" charset="0"/>
              </a:defRPr>
            </a:lvl2pPr>
            <a:lvl3pPr marL="1143000" indent="-228600" defTabSz="922338">
              <a:defRPr sz="2400">
                <a:solidFill>
                  <a:schemeClr val="tx1"/>
                </a:solidFill>
                <a:latin typeface="Times New Roman" charset="0"/>
                <a:ea typeface="ＭＳ Ｐゴシック" charset="0"/>
              </a:defRPr>
            </a:lvl3pPr>
            <a:lvl4pPr marL="1600200" indent="-228600" defTabSz="922338">
              <a:defRPr sz="2400">
                <a:solidFill>
                  <a:schemeClr val="tx1"/>
                </a:solidFill>
                <a:latin typeface="Times New Roman" charset="0"/>
                <a:ea typeface="ＭＳ Ｐゴシック" charset="0"/>
              </a:defRPr>
            </a:lvl4pPr>
            <a:lvl5pPr marL="2057400" indent="-228600" defTabSz="922338">
              <a:defRPr sz="2400">
                <a:solidFill>
                  <a:schemeClr val="tx1"/>
                </a:solidFill>
                <a:latin typeface="Times New Roman"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B5D7AA-A5D1-6642-99D4-77D9ED572F9E}" type="datetime1">
              <a:rPr lang="fr-FR" sz="1200">
                <a:latin typeface="Arial" charset="0"/>
              </a:rPr>
              <a:pPr eaLnBrk="1" hangingPunct="1"/>
              <a:t>08/06/15</a:t>
            </a:fld>
            <a:endParaRPr lang="fr-FR" sz="1200">
              <a:latin typeface="Arial" charset="0"/>
            </a:endParaRPr>
          </a:p>
        </p:txBody>
      </p:sp>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Times New Roman" charset="0"/>
                <a:ea typeface="ＭＳ Ｐゴシック" charset="0"/>
                <a:cs typeface="ＭＳ Ｐゴシック" charset="0"/>
              </a:defRPr>
            </a:lvl1pPr>
            <a:lvl2pPr marL="742950" indent="-285750" defTabSz="922338">
              <a:defRPr sz="2400">
                <a:solidFill>
                  <a:schemeClr val="tx1"/>
                </a:solidFill>
                <a:latin typeface="Times New Roman" charset="0"/>
                <a:ea typeface="ＭＳ Ｐゴシック" charset="0"/>
              </a:defRPr>
            </a:lvl2pPr>
            <a:lvl3pPr marL="1143000" indent="-228600" defTabSz="922338">
              <a:defRPr sz="2400">
                <a:solidFill>
                  <a:schemeClr val="tx1"/>
                </a:solidFill>
                <a:latin typeface="Times New Roman" charset="0"/>
                <a:ea typeface="ＭＳ Ｐゴシック" charset="0"/>
              </a:defRPr>
            </a:lvl3pPr>
            <a:lvl4pPr marL="1600200" indent="-228600" defTabSz="922338">
              <a:defRPr sz="2400">
                <a:solidFill>
                  <a:schemeClr val="tx1"/>
                </a:solidFill>
                <a:latin typeface="Times New Roman" charset="0"/>
                <a:ea typeface="ＭＳ Ｐゴシック" charset="0"/>
              </a:defRPr>
            </a:lvl4pPr>
            <a:lvl5pPr marL="2057400" indent="-228600" defTabSz="922338">
              <a:defRPr sz="2400">
                <a:solidFill>
                  <a:schemeClr val="tx1"/>
                </a:solidFill>
                <a:latin typeface="Times New Roman" charset="0"/>
                <a:ea typeface="ＭＳ Ｐゴシック" charset="0"/>
              </a:defRPr>
            </a:lvl5pPr>
            <a:lvl6pPr marL="2514600" indent="-228600" defTabSz="92233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2233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2233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223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E340D4-C734-724D-B8F7-268E7E8317DB}" type="slidenum">
              <a:rPr lang="fr-FR" sz="1200">
                <a:latin typeface="Arial" charset="0"/>
              </a:rPr>
              <a:pPr eaLnBrk="1" hangingPunct="1"/>
              <a:t>21</a:t>
            </a:fld>
            <a:endParaRPr lang="fr-FR" sz="1200">
              <a:latin typeface="Arial" charset="0"/>
            </a:endParaRPr>
          </a:p>
        </p:txBody>
      </p:sp>
      <p:sp>
        <p:nvSpPr>
          <p:cNvPr id="23555" name="Rectangle 2"/>
          <p:cNvSpPr>
            <a:spLocks noGrp="1" noRot="1" noChangeAspect="1" noChangeArrowheads="1"/>
          </p:cNvSpPr>
          <p:nvPr>
            <p:ph type="sldImg"/>
          </p:nvPr>
        </p:nvSpPr>
        <p:spPr>
          <a:xfrm>
            <a:off x="850900" y="744538"/>
            <a:ext cx="4962525" cy="3722687"/>
          </a:xfrm>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GB">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p:cNvSpPr>
          <p:nvPr>
            <p:ph type="sldImg"/>
          </p:nvPr>
        </p:nvSpPr>
        <p:spPr bwMode="auto">
          <a:xfrm>
            <a:off x="850900"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A">
              <a:latin typeface="Arial" charset="0"/>
              <a:ea typeface="ＭＳ Ｐゴシック" charset="0"/>
              <a:cs typeface="ＭＳ Ｐゴシック" charset="0"/>
            </a:endParaRPr>
          </a:p>
        </p:txBody>
      </p:sp>
      <p:sp>
        <p:nvSpPr>
          <p:cNvPr id="28676" name="Espace réservé de la date 3"/>
          <p:cNvSpPr txBox="1">
            <a:spLocks noGrp="1"/>
          </p:cNvSpPr>
          <p:nvPr/>
        </p:nvSpPr>
        <p:spPr bwMode="auto">
          <a:xfrm>
            <a:off x="3775332" y="1"/>
            <a:ext cx="2887406" cy="49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3D98CA7-D979-0144-A6C9-3155031540B0}" type="datetime1">
              <a:rPr lang="fr-FR" sz="1200"/>
              <a:pPr algn="r" eaLnBrk="1" hangingPunct="1"/>
              <a:t>08/06/15</a:t>
            </a:fld>
            <a:endParaRPr lang="fr-FR" sz="1200"/>
          </a:p>
        </p:txBody>
      </p:sp>
      <p:sp>
        <p:nvSpPr>
          <p:cNvPr id="28677" name="Espace réservé du numéro de diapositive 4"/>
          <p:cNvSpPr txBox="1">
            <a:spLocks noGrp="1"/>
          </p:cNvSpPr>
          <p:nvPr/>
        </p:nvSpPr>
        <p:spPr bwMode="auto">
          <a:xfrm>
            <a:off x="3775332" y="9431169"/>
            <a:ext cx="2887406" cy="49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FC85C44-046B-7C41-91AA-11A20C05DAFB}" type="slidenum">
              <a:rPr lang="fr-FR" sz="1200"/>
              <a:pPr algn="r" eaLnBrk="1" hangingPunct="1"/>
              <a:t>2</a:t>
            </a:fld>
            <a:endParaRPr lang="fr-F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Times New Roman" charset="0"/>
                <a:ea typeface="ＭＳ Ｐゴシック" charset="0"/>
                <a:cs typeface="ＭＳ Ｐゴシック" charset="0"/>
              </a:defRPr>
            </a:lvl1pPr>
            <a:lvl2pPr marL="742950" indent="-285750" defTabSz="933450">
              <a:defRPr sz="2400">
                <a:solidFill>
                  <a:schemeClr val="tx1"/>
                </a:solidFill>
                <a:latin typeface="Times New Roman" charset="0"/>
                <a:ea typeface="ＭＳ Ｐゴシック" charset="0"/>
              </a:defRPr>
            </a:lvl2pPr>
            <a:lvl3pPr marL="1143000" indent="-228600" defTabSz="933450">
              <a:defRPr sz="2400">
                <a:solidFill>
                  <a:schemeClr val="tx1"/>
                </a:solidFill>
                <a:latin typeface="Times New Roman" charset="0"/>
                <a:ea typeface="ＭＳ Ｐゴシック" charset="0"/>
              </a:defRPr>
            </a:lvl3pPr>
            <a:lvl4pPr marL="1600200" indent="-228600" defTabSz="933450">
              <a:defRPr sz="2400">
                <a:solidFill>
                  <a:schemeClr val="tx1"/>
                </a:solidFill>
                <a:latin typeface="Times New Roman" charset="0"/>
                <a:ea typeface="ＭＳ Ｐゴシック" charset="0"/>
              </a:defRPr>
            </a:lvl4pPr>
            <a:lvl5pPr marL="2057400" indent="-228600" defTabSz="933450">
              <a:defRPr sz="24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fld id="{A89C3369-A6B8-1644-9358-31A878F2A7A3}" type="slidenum">
              <a:rPr lang="fr-FR" sz="1200"/>
              <a:pPr/>
              <a:t>22</a:t>
            </a:fld>
            <a:endParaRPr lang="fr-FR" sz="1200"/>
          </a:p>
        </p:txBody>
      </p:sp>
      <p:sp>
        <p:nvSpPr>
          <p:cNvPr id="27650" name="Rectangle 2"/>
          <p:cNvSpPr>
            <a:spLocks noGrp="1" noRot="1" noChangeAspect="1" noChangeArrowheads="1" noTextEdit="1"/>
          </p:cNvSpPr>
          <p:nvPr>
            <p:ph type="sldImg"/>
          </p:nvPr>
        </p:nvSpPr>
        <p:spPr>
          <a:xfrm>
            <a:off x="850900" y="744538"/>
            <a:ext cx="4962525" cy="372268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atin typeface="Times New Roman" charset="0"/>
                <a:ea typeface="ＭＳ Ｐゴシック" charset="0"/>
                <a:cs typeface="ＭＳ Ｐゴシック" charset="0"/>
              </a:rPr>
              <a:t>Le district de Tchetchersk est situé au sud-est de la Biélorussie (région i.e. « oblast » de Gomel), à approximativement 200 kilomètres de la centrale de Tchernobyl. Il est l’un des districts les plus fortement contaminés par les retombées (dépôts humides) de l’accident de Tchernobyl. Fin 2008, l’ensemble du district (123 000 hectares) présente encore des niveaux de contamination surfacique en césium 137 supérieurs à 37 000 Bq.m</a:t>
            </a:r>
            <a:r>
              <a:rPr lang="fr-FR" baseline="30000">
                <a:latin typeface="Times New Roman" charset="0"/>
                <a:ea typeface="ＭＳ Ｐゴシック" charset="0"/>
                <a:cs typeface="ＭＳ Ｐゴシック" charset="0"/>
              </a:rPr>
              <a:t>-2</a:t>
            </a:r>
            <a:r>
              <a:rPr lang="fr-FR">
                <a:latin typeface="Times New Roman" charset="0"/>
                <a:ea typeface="ＭＳ Ｐゴシック" charset="0"/>
                <a:cs typeface="ＭＳ Ｐゴシック" charset="0"/>
              </a:rPr>
              <a:t> (1 Ci.km</a:t>
            </a:r>
            <a:r>
              <a:rPr lang="fr-FR" baseline="30000">
                <a:latin typeface="Times New Roman" charset="0"/>
                <a:ea typeface="ＭＳ Ｐゴシック" charset="0"/>
                <a:cs typeface="ＭＳ Ｐゴシック" charset="0"/>
              </a:rPr>
              <a:t>-2</a:t>
            </a:r>
            <a:r>
              <a:rPr lang="fr-FR">
                <a:latin typeface="Times New Roman" charset="0"/>
                <a:ea typeface="ＭＳ Ｐゴシック" charset="0"/>
                <a:cs typeface="ＭＳ Ｐゴシック" charset="0"/>
              </a:rPr>
              <a:t>) (cf. Figure 3).</a:t>
            </a:r>
          </a:p>
          <a:p>
            <a:r>
              <a:rPr lang="fr-FR">
                <a:latin typeface="Times New Roman" charset="0"/>
                <a:ea typeface="ＭＳ Ｐゴシック" charset="0"/>
                <a:cs typeface="ＭＳ Ｐゴシック" charset="0"/>
              </a:rPr>
              <a:t> </a:t>
            </a:r>
          </a:p>
          <a:p>
            <a:r>
              <a:rPr lang="fr-FR">
                <a:latin typeface="Times New Roman" charset="0"/>
                <a:ea typeface="ＭＳ Ｐゴシック" charset="0"/>
                <a:cs typeface="ＭＳ Ｐゴシック" charset="0"/>
              </a:rPr>
              <a:t>Le district de Tchetchersk compte 7 </a:t>
            </a:r>
            <a:r>
              <a:rPr lang="fr-FR" i="1">
                <a:latin typeface="Times New Roman" charset="0"/>
                <a:ea typeface="ＭＳ Ｐゴシック" charset="0"/>
                <a:cs typeface="ＭＳ Ｐゴシック" charset="0"/>
              </a:rPr>
              <a:t>soviets </a:t>
            </a:r>
            <a:r>
              <a:rPr lang="fr-FR">
                <a:latin typeface="Times New Roman" charset="0"/>
                <a:ea typeface="ＭＳ Ｐゴシック" charset="0"/>
                <a:cs typeface="ＭＳ Ｐゴシック" charset="0"/>
              </a:rPr>
              <a:t>: Tchetchersk, Merkoulavitchi, Nisimkavitchi, Ottor (ou Lenisky-Kamounaleminsk), Polessié, Rovkhavitchi et Zalessié. D’après les acteurs locaux, les soviets les plus contaminés sont ceux de Polessié et de Rovkhavitchi. Le village de Polessié est particulièrement isolé du reste du district de Tchetchersk, en bordure de forêt.</a:t>
            </a:r>
          </a:p>
          <a:p>
            <a:r>
              <a:rPr lang="fr-FR">
                <a:latin typeface="Times New Roman" charset="0"/>
                <a:ea typeface="ＭＳ Ｐゴシック" charset="0"/>
                <a:cs typeface="ＭＳ Ｐゴシック" charset="0"/>
              </a:rPr>
              <a:t> </a:t>
            </a:r>
          </a:p>
          <a:p>
            <a:r>
              <a:rPr lang="fr-FR">
                <a:latin typeface="Times New Roman" charset="0"/>
                <a:ea typeface="ＭＳ Ｐゴシック" charset="0"/>
                <a:cs typeface="ＭＳ Ｐゴシック" charset="0"/>
              </a:rPr>
              <a:t>Près de 115 000 hectares du district sont contaminés dont 68 000 hectares de forêts et 34 000 hectares de terres cultivables (12 000 hectares ont été définitivement condamnés comme impropres à la culture en raison des niveaux de contamination trop élevés). 2 418 villageois ont été évacués et relogés (32 villages), 5 239 personnes ont quitté Tchetchersk, 4 villages ont été enterrés. En janvier 2009, la population du district de Tchetchersk était de 16 000 habitants, une petite moitié dans la ville de Tchetchersk.</a:t>
            </a:r>
          </a:p>
          <a:p>
            <a:endParaRPr lang="fr-FR">
              <a:latin typeface="Times New Roman" charset="0"/>
              <a:ea typeface="ＭＳ Ｐゴシック" charset="0"/>
              <a:cs typeface="ＭＳ Ｐゴシック" charset="0"/>
            </a:endParaRPr>
          </a:p>
          <a:p>
            <a:r>
              <a:rPr lang="fr-FR">
                <a:latin typeface="Times New Roman" charset="0"/>
                <a:ea typeface="ＭＳ Ｐゴシック" charset="0"/>
                <a:cs typeface="ＭＳ Ｐゴシック" charset="0"/>
              </a:rPr>
              <a:t>Au cours des premières années qui ont suivi la catastrophe de Tchernobyl, la situation démographique du district a été bouleversée. Une très forte émigration a fait chuter la population totale du district de 46% (et la population rurale s’est réduite de près de 60%) ! On a constaté aussi un fort vieillissement de la population, les personnes les plus âgées étant restées sur place alors que les actifs sont allés chercher du travail à Gomel ou ailleurs, en dehors du district (en 2008, le district comptait 693 retraités pour 1000 actifs). Ces changements de la structure de la population ont notamment entraîné les fermetures de nombreuses écoles et collèges, bibliothèques et autres « clubs (équivalents en France aux associations à l’échelle communale).</a:t>
            </a:r>
          </a:p>
          <a:p>
            <a:endParaRPr lang="fr-FR">
              <a:latin typeface="Times New Roman" charset="0"/>
              <a:ea typeface="ＭＳ Ｐゴシック" charset="0"/>
              <a:cs typeface="ＭＳ Ｐゴシック" charset="0"/>
            </a:endParaRPr>
          </a:p>
          <a:p>
            <a:endParaRPr lang="fr-FR">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F97B8720-8039-F24A-97C9-192DEFD4D891}" type="slidenum">
              <a:rPr lang="fr-FR" sz="1200" b="0">
                <a:solidFill>
                  <a:schemeClr val="tx1"/>
                </a:solidFill>
                <a:latin typeface="Arial" charset="0"/>
              </a:rPr>
              <a:pPr eaLnBrk="1" hangingPunct="1"/>
              <a:t>23</a:t>
            </a:fld>
            <a:endParaRPr lang="fr-FR"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xfrm>
            <a:off x="850900" y="744538"/>
            <a:ext cx="4962525" cy="37226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F97B8720-8039-F24A-97C9-192DEFD4D891}" type="slidenum">
              <a:rPr lang="fr-FR" sz="1200" b="0">
                <a:solidFill>
                  <a:schemeClr val="tx1"/>
                </a:solidFill>
                <a:latin typeface="Arial" charset="0"/>
              </a:rPr>
              <a:pPr eaLnBrk="1" hangingPunct="1"/>
              <a:t>24</a:t>
            </a:fld>
            <a:endParaRPr lang="fr-FR"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xfrm>
            <a:off x="850900" y="744538"/>
            <a:ext cx="4962525" cy="37226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F97B8720-8039-F24A-97C9-192DEFD4D891}" type="slidenum">
              <a:rPr lang="fr-FR" sz="1200" b="0">
                <a:solidFill>
                  <a:schemeClr val="tx1"/>
                </a:solidFill>
                <a:latin typeface="Arial" charset="0"/>
              </a:rPr>
              <a:pPr eaLnBrk="1" hangingPunct="1"/>
              <a:t>25</a:t>
            </a:fld>
            <a:endParaRPr lang="fr-FR"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xfrm>
            <a:off x="850900" y="744538"/>
            <a:ext cx="4962525" cy="37226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F97B8720-8039-F24A-97C9-192DEFD4D891}" type="slidenum">
              <a:rPr lang="fr-FR" sz="1200" b="0">
                <a:solidFill>
                  <a:schemeClr val="tx1"/>
                </a:solidFill>
                <a:latin typeface="Arial" charset="0"/>
              </a:rPr>
              <a:pPr eaLnBrk="1" hangingPunct="1"/>
              <a:t>26</a:t>
            </a:fld>
            <a:endParaRPr lang="fr-FR"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xfrm>
            <a:off x="850900" y="744538"/>
            <a:ext cx="4962525" cy="37226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F97B8720-8039-F24A-97C9-192DEFD4D891}" type="slidenum">
              <a:rPr lang="fr-FR" sz="1200" b="0">
                <a:solidFill>
                  <a:schemeClr val="tx1"/>
                </a:solidFill>
                <a:latin typeface="Arial" charset="0"/>
              </a:rPr>
              <a:pPr eaLnBrk="1" hangingPunct="1"/>
              <a:t>27</a:t>
            </a:fld>
            <a:endParaRPr lang="fr-FR" sz="1200" b="0">
              <a:solidFill>
                <a:schemeClr val="tx1"/>
              </a:solidFill>
              <a:latin typeface="Arial" charset="0"/>
            </a:endParaRPr>
          </a:p>
        </p:txBody>
      </p:sp>
      <p:sp>
        <p:nvSpPr>
          <p:cNvPr id="46083" name="Rectangle 2"/>
          <p:cNvSpPr>
            <a:spLocks noGrp="1" noRot="1" noChangeAspect="1" noChangeArrowheads="1" noTextEdit="1"/>
          </p:cNvSpPr>
          <p:nvPr>
            <p:ph type="sldImg"/>
          </p:nvPr>
        </p:nvSpPr>
        <p:spPr>
          <a:xfrm>
            <a:off x="850900" y="744538"/>
            <a:ext cx="4962525" cy="3722687"/>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498" eaLnBrk="0" hangingPunct="0">
              <a:defRPr sz="2800" b="1">
                <a:solidFill>
                  <a:schemeClr val="accent1"/>
                </a:solidFill>
                <a:latin typeface="Trebuchet MS" charset="0"/>
                <a:ea typeface="ＭＳ Ｐゴシック" charset="0"/>
                <a:cs typeface="ＭＳ Ｐゴシック" charset="0"/>
              </a:defRPr>
            </a:lvl1pPr>
            <a:lvl2pPr marL="37620685" indent="-37167234" defTabSz="919498" eaLnBrk="0" hangingPunct="0">
              <a:defRPr sz="2800" b="1">
                <a:solidFill>
                  <a:schemeClr val="accent1"/>
                </a:solidFill>
                <a:latin typeface="Trebuchet MS" charset="0"/>
                <a:ea typeface="ＭＳ Ｐゴシック" charset="0"/>
              </a:defRPr>
            </a:lvl2pPr>
            <a:lvl3pPr eaLnBrk="0" hangingPunct="0">
              <a:defRPr sz="2800" b="1">
                <a:solidFill>
                  <a:schemeClr val="accent1"/>
                </a:solidFill>
                <a:latin typeface="Trebuchet MS" charset="0"/>
                <a:ea typeface="ＭＳ Ｐゴシック" charset="0"/>
              </a:defRPr>
            </a:lvl3pPr>
            <a:lvl4pPr eaLnBrk="0" hangingPunct="0">
              <a:defRPr sz="2800" b="1">
                <a:solidFill>
                  <a:schemeClr val="accent1"/>
                </a:solidFill>
                <a:latin typeface="Trebuchet MS" charset="0"/>
                <a:ea typeface="ＭＳ Ｐゴシック" charset="0"/>
              </a:defRPr>
            </a:lvl4pPr>
            <a:lvl5pPr eaLnBrk="0" hangingPunct="0">
              <a:defRPr sz="2800" b="1">
                <a:solidFill>
                  <a:schemeClr val="accent1"/>
                </a:solidFill>
                <a:latin typeface="Trebuchet MS" charset="0"/>
                <a:ea typeface="ＭＳ Ｐゴシック" charset="0"/>
              </a:defRPr>
            </a:lvl5pPr>
            <a:lvl6pPr marL="453451"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6pPr>
            <a:lvl7pPr marL="906902"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7pPr>
            <a:lvl8pPr marL="1360353"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8pPr>
            <a:lvl9pPr marL="1813804" eaLnBrk="0" fontAlgn="base" hangingPunct="0">
              <a:lnSpc>
                <a:spcPct val="85000"/>
              </a:lnSpc>
              <a:spcBef>
                <a:spcPct val="60000"/>
              </a:spcBef>
              <a:spcAft>
                <a:spcPct val="0"/>
              </a:spcAft>
              <a:defRPr sz="2800" b="1">
                <a:solidFill>
                  <a:schemeClr val="accent1"/>
                </a:solidFill>
                <a:latin typeface="Trebuchet MS" charset="0"/>
                <a:ea typeface="ＭＳ Ｐゴシック" charset="0"/>
              </a:defRPr>
            </a:lvl9pPr>
          </a:lstStyle>
          <a:p>
            <a:pPr eaLnBrk="1" hangingPunct="1"/>
            <a:fld id="{24A7B07D-CDDF-6C4A-A9C9-98A225CBE257}" type="slidenum">
              <a:rPr lang="fr-FR" sz="1200" b="0">
                <a:solidFill>
                  <a:schemeClr val="tx1"/>
                </a:solidFill>
                <a:latin typeface="Arial" charset="0"/>
              </a:rPr>
              <a:pPr eaLnBrk="1" hangingPunct="1"/>
              <a:t>28</a:t>
            </a:fld>
            <a:endParaRPr lang="fr-FR" sz="1200" b="0">
              <a:solidFill>
                <a:schemeClr val="tx1"/>
              </a:solidFill>
              <a:latin typeface="Arial" charset="0"/>
            </a:endParaRPr>
          </a:p>
        </p:txBody>
      </p:sp>
      <p:sp>
        <p:nvSpPr>
          <p:cNvPr id="48131" name="Rectangle 2"/>
          <p:cNvSpPr>
            <a:spLocks noGrp="1" noRot="1" noChangeAspect="1" noChangeArrowheads="1" noTextEdit="1"/>
          </p:cNvSpPr>
          <p:nvPr>
            <p:ph type="sldImg"/>
          </p:nvPr>
        </p:nvSpPr>
        <p:spPr>
          <a:xfrm>
            <a:off x="850900" y="744538"/>
            <a:ext cx="4962525" cy="3722687"/>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850900" y="744538"/>
            <a:ext cx="4962525" cy="3722687"/>
          </a:xfrm>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eaLnBrk="1" hangingPunct="1"/>
            <a:endParaRPr lang="ru-RU">
              <a:ea typeface="MS PGothic" pitchFamily="34" charset="-128"/>
              <a:cs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1"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19"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fr-FR">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p:cNvSpPr>
          <p:nvPr>
            <p:ph type="sldImg"/>
          </p:nvPr>
        </p:nvSpPr>
        <p:spPr bwMode="auto">
          <a:xfrm>
            <a:off x="850900"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CA">
              <a:latin typeface="Arial" charset="0"/>
              <a:ea typeface="ＭＳ Ｐゴシック" charset="0"/>
              <a:cs typeface="ＭＳ Ｐゴシック" charset="0"/>
            </a:endParaRPr>
          </a:p>
        </p:txBody>
      </p:sp>
      <p:sp>
        <p:nvSpPr>
          <p:cNvPr id="53252" name="Espace réservé de la date 3"/>
          <p:cNvSpPr txBox="1">
            <a:spLocks noGrp="1"/>
          </p:cNvSpPr>
          <p:nvPr/>
        </p:nvSpPr>
        <p:spPr bwMode="auto">
          <a:xfrm>
            <a:off x="3775332" y="1"/>
            <a:ext cx="2887406" cy="49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64150FB-AD59-5C49-8EC3-77D458BAEEE4}" type="datetime1">
              <a:rPr lang="fr-FR" sz="1200"/>
              <a:pPr algn="r" eaLnBrk="1" hangingPunct="1"/>
              <a:t>08/06/15</a:t>
            </a:fld>
            <a:endParaRPr lang="fr-FR" sz="1200"/>
          </a:p>
        </p:txBody>
      </p:sp>
      <p:sp>
        <p:nvSpPr>
          <p:cNvPr id="53253" name="Espace réservé du numéro de diapositive 4"/>
          <p:cNvSpPr txBox="1">
            <a:spLocks noGrp="1"/>
          </p:cNvSpPr>
          <p:nvPr/>
        </p:nvSpPr>
        <p:spPr bwMode="auto">
          <a:xfrm>
            <a:off x="3775332" y="9431169"/>
            <a:ext cx="2887406" cy="49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8877BCE-C3B9-5245-AC94-33CB8AABBF62}" type="slidenum">
              <a:rPr lang="fr-FR" sz="1200"/>
              <a:pPr algn="r" eaLnBrk="1" hangingPunct="1"/>
              <a:t>7</a:t>
            </a:fld>
            <a:endParaRPr 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D8EACE8-B6A2-3C44-8310-CFCD26C46A65}" type="datetime1">
              <a:rPr lang="fr-FR" sz="1300"/>
              <a:pPr eaLnBrk="1" hangingPunct="1"/>
              <a:t>08/06/15</a:t>
            </a:fld>
            <a:endParaRPr lang="fr-FR" sz="1300"/>
          </a:p>
        </p:txBody>
      </p:sp>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867B7155-8513-0846-973F-70CB93C259C1}" type="slidenum">
              <a:rPr lang="fr-FR" sz="1300"/>
              <a:pPr eaLnBrk="1" hangingPunct="1"/>
              <a:t>8</a:t>
            </a:fld>
            <a:endParaRPr lang="fr-FR" sz="1300"/>
          </a:p>
        </p:txBody>
      </p:sp>
      <p:sp>
        <p:nvSpPr>
          <p:cNvPr id="32771"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277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50C53E2-BBB1-394A-A15D-ACBD2ED373A9}" type="datetime1">
              <a:rPr lang="fr-FR" sz="1300"/>
              <a:pPr eaLnBrk="1" hangingPunct="1"/>
              <a:t>08/06/15</a:t>
            </a:fld>
            <a:endParaRPr lang="fr-FR" sz="1300"/>
          </a:p>
        </p:txBody>
      </p:sp>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6829" indent="-298780" eaLnBrk="0" hangingPunct="0">
              <a:defRPr sz="2500">
                <a:solidFill>
                  <a:schemeClr val="tx1"/>
                </a:solidFill>
                <a:latin typeface="Arial" charset="0"/>
                <a:ea typeface="ＭＳ Ｐゴシック" charset="0"/>
              </a:defRPr>
            </a:lvl2pPr>
            <a:lvl3pPr marL="1195121" indent="-239024" eaLnBrk="0" hangingPunct="0">
              <a:defRPr sz="2500">
                <a:solidFill>
                  <a:schemeClr val="tx1"/>
                </a:solidFill>
                <a:latin typeface="Arial" charset="0"/>
                <a:ea typeface="ＭＳ Ｐゴシック" charset="0"/>
              </a:defRPr>
            </a:lvl3pPr>
            <a:lvl4pPr marL="1673169" indent="-239024" eaLnBrk="0" hangingPunct="0">
              <a:defRPr sz="2500">
                <a:solidFill>
                  <a:schemeClr val="tx1"/>
                </a:solidFill>
                <a:latin typeface="Arial" charset="0"/>
                <a:ea typeface="ＭＳ Ｐゴシック" charset="0"/>
              </a:defRPr>
            </a:lvl4pPr>
            <a:lvl5pPr marL="2151217" indent="-239024" eaLnBrk="0" hangingPunct="0">
              <a:defRPr sz="2500">
                <a:solidFill>
                  <a:schemeClr val="tx1"/>
                </a:solidFill>
                <a:latin typeface="Arial" charset="0"/>
                <a:ea typeface="ＭＳ Ｐゴシック" charset="0"/>
              </a:defRPr>
            </a:lvl5pPr>
            <a:lvl6pPr marL="2629266" indent="-239024" eaLnBrk="0" fontAlgn="base" hangingPunct="0">
              <a:spcBef>
                <a:spcPct val="0"/>
              </a:spcBef>
              <a:spcAft>
                <a:spcPct val="0"/>
              </a:spcAft>
              <a:defRPr sz="2500">
                <a:solidFill>
                  <a:schemeClr val="tx1"/>
                </a:solidFill>
                <a:latin typeface="Arial" charset="0"/>
                <a:ea typeface="ＭＳ Ｐゴシック" charset="0"/>
              </a:defRPr>
            </a:lvl6pPr>
            <a:lvl7pPr marL="3107314" indent="-239024" eaLnBrk="0" fontAlgn="base" hangingPunct="0">
              <a:spcBef>
                <a:spcPct val="0"/>
              </a:spcBef>
              <a:spcAft>
                <a:spcPct val="0"/>
              </a:spcAft>
              <a:defRPr sz="2500">
                <a:solidFill>
                  <a:schemeClr val="tx1"/>
                </a:solidFill>
                <a:latin typeface="Arial" charset="0"/>
                <a:ea typeface="ＭＳ Ｐゴシック" charset="0"/>
              </a:defRPr>
            </a:lvl7pPr>
            <a:lvl8pPr marL="3585362" indent="-239024" eaLnBrk="0" fontAlgn="base" hangingPunct="0">
              <a:spcBef>
                <a:spcPct val="0"/>
              </a:spcBef>
              <a:spcAft>
                <a:spcPct val="0"/>
              </a:spcAft>
              <a:defRPr sz="2500">
                <a:solidFill>
                  <a:schemeClr val="tx1"/>
                </a:solidFill>
                <a:latin typeface="Arial" charset="0"/>
                <a:ea typeface="ＭＳ Ｐゴシック" charset="0"/>
              </a:defRPr>
            </a:lvl8pPr>
            <a:lvl9pPr marL="4063411" indent="-23902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497F5E1-F15C-C84A-8EDB-091C41E93EEF}" type="slidenum">
              <a:rPr lang="fr-FR" sz="1300"/>
              <a:pPr eaLnBrk="1" hangingPunct="1"/>
              <a:t>10</a:t>
            </a:fld>
            <a:endParaRPr lang="fr-FR" sz="1300"/>
          </a:p>
        </p:txBody>
      </p:sp>
      <p:sp>
        <p:nvSpPr>
          <p:cNvPr id="34819" name="Rectangle 2"/>
          <p:cNvSpPr>
            <a:spLocks noGrp="1" noRot="1" noChangeAspect="1" noChangeArrowheads="1"/>
          </p:cNvSpPr>
          <p:nvPr>
            <p:ph type="sldImg"/>
          </p:nvPr>
        </p:nvSpPr>
        <p:spPr bwMode="auto">
          <a:xfrm>
            <a:off x="850900" y="744538"/>
            <a:ext cx="4962525" cy="3722687"/>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GB">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88" descr="fond-cepn-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700"/>
            <a:ext cx="91567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6"/>
          <p:cNvSpPr>
            <a:spLocks noChangeArrowheads="1"/>
          </p:cNvSpPr>
          <p:nvPr/>
        </p:nvSpPr>
        <p:spPr bwMode="auto">
          <a:xfrm>
            <a:off x="3276600" y="3200400"/>
            <a:ext cx="5638800" cy="76200"/>
          </a:xfrm>
          <a:prstGeom prst="rect">
            <a:avLst/>
          </a:prstGeom>
          <a:solidFill>
            <a:schemeClr val="hlink">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atin typeface="Helvetica" charset="0"/>
            </a:endParaRPr>
          </a:p>
        </p:txBody>
      </p:sp>
      <p:sp>
        <p:nvSpPr>
          <p:cNvPr id="6" name="Rectangle 89"/>
          <p:cNvSpPr>
            <a:spLocks noChangeArrowheads="1"/>
          </p:cNvSpPr>
          <p:nvPr/>
        </p:nvSpPr>
        <p:spPr bwMode="auto">
          <a:xfrm>
            <a:off x="6934200" y="6324600"/>
            <a:ext cx="1905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r>
              <a:rPr lang="fr-FR" sz="1200">
                <a:latin typeface="Helvetica" charset="0"/>
              </a:rPr>
              <a:t>cepn</a:t>
            </a:r>
          </a:p>
        </p:txBody>
      </p:sp>
      <p:sp>
        <p:nvSpPr>
          <p:cNvPr id="54339" name="Rectangle 67"/>
          <p:cNvSpPr>
            <a:spLocks noGrp="1" noChangeArrowheads="1"/>
          </p:cNvSpPr>
          <p:nvPr>
            <p:ph type="subTitle" sz="quarter" idx="1"/>
          </p:nvPr>
        </p:nvSpPr>
        <p:spPr>
          <a:xfrm>
            <a:off x="3276600" y="3505200"/>
            <a:ext cx="5638800" cy="2209800"/>
          </a:xfrm>
        </p:spPr>
        <p:txBody>
          <a:bodyPr/>
          <a:lstStyle>
            <a:lvl1pPr marL="0" indent="0" algn="r">
              <a:buFont typeface="Wingdings" pitchFamily="-106" charset="2"/>
              <a:buNone/>
              <a:defRPr sz="2000" i="1"/>
            </a:lvl1pPr>
          </a:lstStyle>
          <a:p>
            <a:r>
              <a:rPr lang="fr-FR" smtClean="0"/>
              <a:t>Cliquez pour modifier le style des sous-titres du masque</a:t>
            </a:r>
            <a:endParaRPr lang="de-DE"/>
          </a:p>
        </p:txBody>
      </p:sp>
      <p:sp>
        <p:nvSpPr>
          <p:cNvPr id="54357" name="Rectangle 85"/>
          <p:cNvSpPr>
            <a:spLocks noGrp="1" noChangeArrowheads="1"/>
          </p:cNvSpPr>
          <p:nvPr>
            <p:ph type="ctrTitle" sz="quarter"/>
          </p:nvPr>
        </p:nvSpPr>
        <p:spPr>
          <a:xfrm>
            <a:off x="1524000" y="2057400"/>
            <a:ext cx="7391400" cy="762000"/>
          </a:xfrm>
        </p:spPr>
        <p:txBody>
          <a:bodyPr/>
          <a:lstStyle>
            <a:lvl1pPr>
              <a:defRPr/>
            </a:lvl1pPr>
          </a:lstStyle>
          <a:p>
            <a:r>
              <a:rPr lang="fr-FR" smtClean="0"/>
              <a:t>Cliquez et modifiez le titre</a:t>
            </a:r>
            <a:endParaRPr lang="fr-FR"/>
          </a:p>
        </p:txBody>
      </p:sp>
      <p:sp>
        <p:nvSpPr>
          <p:cNvPr id="7" name="Rectangle 77"/>
          <p:cNvSpPr>
            <a:spLocks noGrp="1" noChangeArrowheads="1"/>
          </p:cNvSpPr>
          <p:nvPr>
            <p:ph type="dt" sz="half" idx="10"/>
          </p:nvPr>
        </p:nvSpPr>
        <p:spPr/>
        <p:txBody>
          <a:bodyPr/>
          <a:lstStyle>
            <a:lvl1pPr>
              <a:defRPr/>
            </a:lvl1pPr>
          </a:lstStyle>
          <a:p>
            <a:pPr>
              <a:defRPr/>
            </a:pPr>
            <a:r>
              <a:rPr lang="fr-FR"/>
              <a:t>29/10/10</a:t>
            </a:r>
          </a:p>
        </p:txBody>
      </p:sp>
      <p:sp>
        <p:nvSpPr>
          <p:cNvPr id="8" name="Rectangle 78"/>
          <p:cNvSpPr>
            <a:spLocks noGrp="1" noChangeArrowheads="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1877405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5" name="Rectangle 68"/>
          <p:cNvSpPr>
            <a:spLocks noGrp="1" noChangeArrowheads="1"/>
          </p:cNvSpPr>
          <p:nvPr>
            <p:ph type="ftr" sz="quarter" idx="11"/>
          </p:nvPr>
        </p:nvSpPr>
        <p:spPr>
          <a:ln/>
        </p:spPr>
        <p:txBody>
          <a:bodyPr/>
          <a:lstStyle>
            <a:lvl1pPr>
              <a:defRPr/>
            </a:lvl1pPr>
          </a:lstStyle>
          <a:p>
            <a:pPr>
              <a:defRPr/>
            </a:pPr>
            <a:endParaRPr lang="fr-FR"/>
          </a:p>
        </p:txBody>
      </p:sp>
      <p:sp>
        <p:nvSpPr>
          <p:cNvPr id="6" name="Rectangle 69"/>
          <p:cNvSpPr>
            <a:spLocks noGrp="1" noChangeArrowheads="1"/>
          </p:cNvSpPr>
          <p:nvPr>
            <p:ph type="sldNum" sz="quarter" idx="12"/>
          </p:nvPr>
        </p:nvSpPr>
        <p:spPr>
          <a:ln/>
        </p:spPr>
        <p:txBody>
          <a:bodyPr/>
          <a:lstStyle>
            <a:lvl1pPr>
              <a:defRPr/>
            </a:lvl1pPr>
          </a:lstStyle>
          <a:p>
            <a:pPr>
              <a:defRPr/>
            </a:pPr>
            <a:fld id="{BF0F3B07-518B-BE43-883C-403E00E0E1C0}" type="slidenum">
              <a:rPr lang="fr-FR"/>
              <a:pPr>
                <a:defRPr/>
              </a:pPr>
              <a:t>‹#›</a:t>
            </a:fld>
            <a:endParaRPr lang="fr-FR" dirty="0"/>
          </a:p>
        </p:txBody>
      </p:sp>
    </p:spTree>
    <p:extLst>
      <p:ext uri="{BB962C8B-B14F-4D97-AF65-F5344CB8AC3E}">
        <p14:creationId xmlns:p14="http://schemas.microsoft.com/office/powerpoint/2010/main" val="4047928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72313" y="152400"/>
            <a:ext cx="1951037" cy="5943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1219200" y="152400"/>
            <a:ext cx="5700713" cy="5943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5" name="Rectangle 68"/>
          <p:cNvSpPr>
            <a:spLocks noGrp="1" noChangeArrowheads="1"/>
          </p:cNvSpPr>
          <p:nvPr>
            <p:ph type="ftr" sz="quarter" idx="11"/>
          </p:nvPr>
        </p:nvSpPr>
        <p:spPr>
          <a:ln/>
        </p:spPr>
        <p:txBody>
          <a:bodyPr/>
          <a:lstStyle>
            <a:lvl1pPr>
              <a:defRPr/>
            </a:lvl1pPr>
          </a:lstStyle>
          <a:p>
            <a:pPr>
              <a:defRPr/>
            </a:pPr>
            <a:endParaRPr lang="fr-FR"/>
          </a:p>
        </p:txBody>
      </p:sp>
      <p:sp>
        <p:nvSpPr>
          <p:cNvPr id="6" name="Rectangle 69"/>
          <p:cNvSpPr>
            <a:spLocks noGrp="1" noChangeArrowheads="1"/>
          </p:cNvSpPr>
          <p:nvPr>
            <p:ph type="sldNum" sz="quarter" idx="12"/>
          </p:nvPr>
        </p:nvSpPr>
        <p:spPr>
          <a:ln/>
        </p:spPr>
        <p:txBody>
          <a:bodyPr/>
          <a:lstStyle>
            <a:lvl1pPr>
              <a:defRPr/>
            </a:lvl1pPr>
          </a:lstStyle>
          <a:p>
            <a:pPr>
              <a:defRPr/>
            </a:pPr>
            <a:fld id="{EFA0142F-88BB-694E-BF2F-9FB9CFA6F789}" type="slidenum">
              <a:rPr lang="fr-FR"/>
              <a:pPr>
                <a:defRPr/>
              </a:pPr>
              <a:t>‹#›</a:t>
            </a:fld>
            <a:endParaRPr lang="fr-FR" dirty="0"/>
          </a:p>
        </p:txBody>
      </p:sp>
    </p:spTree>
    <p:extLst>
      <p:ext uri="{BB962C8B-B14F-4D97-AF65-F5344CB8AC3E}">
        <p14:creationId xmlns:p14="http://schemas.microsoft.com/office/powerpoint/2010/main" val="723585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1_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1600200" y="152400"/>
            <a:ext cx="7358063" cy="838200"/>
          </a:xfr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219200" y="1371600"/>
            <a:ext cx="3825875" cy="4724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197475" y="1371600"/>
            <a:ext cx="3825875" cy="4724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rot="16200000">
            <a:off x="-647700" y="56007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9DEC77-F55B-584A-B5EF-C11738C4D411}" type="datetime1">
              <a:rPr lang="fr-FR"/>
              <a:pPr>
                <a:defRPr/>
              </a:pPr>
              <a:t>08/06/15</a:t>
            </a:fld>
            <a:endParaRPr lang="fr-FR"/>
          </a:p>
        </p:txBody>
      </p:sp>
      <p:sp>
        <p:nvSpPr>
          <p:cNvPr id="6" name="Espace réservé du pied de page 5"/>
          <p:cNvSpPr>
            <a:spLocks noGrp="1"/>
          </p:cNvSpPr>
          <p:nvPr>
            <p:ph type="ftr" sz="quarter" idx="11"/>
          </p:nvPr>
        </p:nvSpPr>
        <p:spPr>
          <a:xfrm>
            <a:off x="3276600" y="62865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3" charset="0"/>
                <a:ea typeface="ＭＳ Ｐゴシック" pitchFamily="33" charset="-128"/>
                <a:cs typeface="ＭＳ Ｐゴシック" pitchFamily="33" charset="-128"/>
              </a:defRPr>
            </a:lvl1pPr>
          </a:lstStyle>
          <a:p>
            <a:pPr>
              <a:defRPr/>
            </a:pPr>
            <a:endParaRPr lang="fr-FR"/>
          </a:p>
        </p:txBody>
      </p:sp>
      <p:sp>
        <p:nvSpPr>
          <p:cNvPr id="7" name="Espace réservé du numéro de diapositive 6"/>
          <p:cNvSpPr>
            <a:spLocks noGrp="1"/>
          </p:cNvSpPr>
          <p:nvPr>
            <p:ph type="sldNum" sz="quarter" idx="12"/>
          </p:nvPr>
        </p:nvSpPr>
        <p:spPr>
          <a:xfrm>
            <a:off x="7019925" y="6286500"/>
            <a:ext cx="1905000" cy="457200"/>
          </a:xfrm>
        </p:spPr>
        <p:txBody>
          <a:bodyPr/>
          <a:lstStyle>
            <a:lvl1pPr>
              <a:defRPr smtClean="0"/>
            </a:lvl1pPr>
          </a:lstStyle>
          <a:p>
            <a:pPr>
              <a:defRPr/>
            </a:pPr>
            <a:fld id="{DA3D55CD-7C9B-3E47-B0DD-8285543FEBD0}" type="slidenum">
              <a:rPr lang="fr-FR"/>
              <a:pPr>
                <a:defRPr/>
              </a:pPr>
              <a:t>‹#›</a:t>
            </a:fld>
            <a:endParaRPr lang="fr-FR"/>
          </a:p>
        </p:txBody>
      </p:sp>
    </p:spTree>
    <p:extLst>
      <p:ext uri="{BB962C8B-B14F-4D97-AF65-F5344CB8AC3E}">
        <p14:creationId xmlns:p14="http://schemas.microsoft.com/office/powerpoint/2010/main" val="145654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561975" y="514350"/>
            <a:ext cx="8020050" cy="781050"/>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561975"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47800"/>
            <a:ext cx="3933825" cy="45021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5916613" y="6381750"/>
            <a:ext cx="2895600" cy="476250"/>
          </a:xfrm>
          <a:prstGeom prst="rect">
            <a:avLst/>
          </a:prstGeom>
        </p:spPr>
        <p:txBody>
          <a:bodyPr/>
          <a:lstStyle>
            <a:lvl1pPr>
              <a:defRPr/>
            </a:lvl1pPr>
          </a:lstStyle>
          <a:p>
            <a:pPr>
              <a:defRPr/>
            </a:pPr>
            <a:r>
              <a:rPr lang="en-US"/>
              <a:t>Mol, September 2008</a:t>
            </a:r>
          </a:p>
        </p:txBody>
      </p:sp>
      <p:sp>
        <p:nvSpPr>
          <p:cNvPr id="6" name="Espace réservé du numéro de diapositive 5"/>
          <p:cNvSpPr>
            <a:spLocks noGrp="1"/>
          </p:cNvSpPr>
          <p:nvPr>
            <p:ph type="sldNum" sz="quarter" idx="11"/>
          </p:nvPr>
        </p:nvSpPr>
        <p:spPr>
          <a:xfrm>
            <a:off x="7010400" y="6381750"/>
            <a:ext cx="2133600" cy="476250"/>
          </a:xfrm>
        </p:spPr>
        <p:txBody>
          <a:bodyPr/>
          <a:lstStyle>
            <a:lvl1pPr>
              <a:defRPr/>
            </a:lvl1pPr>
          </a:lstStyle>
          <a:p>
            <a:pPr>
              <a:defRPr/>
            </a:pPr>
            <a:fld id="{B4B31B96-E0F0-D649-A3E9-08D094A00068}" type="slidenum">
              <a:rPr lang="en-US"/>
              <a:pPr>
                <a:defRPr/>
              </a:pPr>
              <a:t>‹#›</a:t>
            </a:fld>
            <a:endParaRPr lang="en-US"/>
          </a:p>
        </p:txBody>
      </p:sp>
    </p:spTree>
    <p:extLst>
      <p:ext uri="{BB962C8B-B14F-4D97-AF65-F5344CB8AC3E}">
        <p14:creationId xmlns:p14="http://schemas.microsoft.com/office/powerpoint/2010/main" val="22552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5" name="Rectangle 68"/>
          <p:cNvSpPr>
            <a:spLocks noGrp="1" noChangeArrowheads="1"/>
          </p:cNvSpPr>
          <p:nvPr>
            <p:ph type="ftr" sz="quarter" idx="11"/>
          </p:nvPr>
        </p:nvSpPr>
        <p:spPr>
          <a:ln/>
        </p:spPr>
        <p:txBody>
          <a:bodyPr/>
          <a:lstStyle>
            <a:lvl1pPr>
              <a:defRPr/>
            </a:lvl1pPr>
          </a:lstStyle>
          <a:p>
            <a:pPr>
              <a:defRPr/>
            </a:pPr>
            <a:endParaRPr lang="fr-FR"/>
          </a:p>
        </p:txBody>
      </p:sp>
      <p:sp>
        <p:nvSpPr>
          <p:cNvPr id="6" name="Rectangle 69"/>
          <p:cNvSpPr>
            <a:spLocks noGrp="1" noChangeArrowheads="1"/>
          </p:cNvSpPr>
          <p:nvPr>
            <p:ph type="sldNum" sz="quarter" idx="12"/>
          </p:nvPr>
        </p:nvSpPr>
        <p:spPr>
          <a:ln/>
        </p:spPr>
        <p:txBody>
          <a:bodyPr/>
          <a:lstStyle>
            <a:lvl1pPr>
              <a:defRPr/>
            </a:lvl1pPr>
          </a:lstStyle>
          <a:p>
            <a:pPr>
              <a:defRPr/>
            </a:pPr>
            <a:fld id="{5A0F2BAF-88CC-F044-9400-22F9030B5CFC}" type="slidenum">
              <a:rPr lang="fr-FR"/>
              <a:pPr>
                <a:defRPr/>
              </a:pPr>
              <a:t>‹#›</a:t>
            </a:fld>
            <a:endParaRPr lang="fr-FR" dirty="0"/>
          </a:p>
        </p:txBody>
      </p:sp>
    </p:spTree>
    <p:extLst>
      <p:ext uri="{BB962C8B-B14F-4D97-AF65-F5344CB8AC3E}">
        <p14:creationId xmlns:p14="http://schemas.microsoft.com/office/powerpoint/2010/main" val="312717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5" name="Rectangle 68"/>
          <p:cNvSpPr>
            <a:spLocks noGrp="1" noChangeArrowheads="1"/>
          </p:cNvSpPr>
          <p:nvPr>
            <p:ph type="ftr" sz="quarter" idx="11"/>
          </p:nvPr>
        </p:nvSpPr>
        <p:spPr>
          <a:ln/>
        </p:spPr>
        <p:txBody>
          <a:bodyPr/>
          <a:lstStyle>
            <a:lvl1pPr>
              <a:defRPr/>
            </a:lvl1pPr>
          </a:lstStyle>
          <a:p>
            <a:pPr>
              <a:defRPr/>
            </a:pPr>
            <a:endParaRPr lang="fr-FR"/>
          </a:p>
        </p:txBody>
      </p:sp>
      <p:sp>
        <p:nvSpPr>
          <p:cNvPr id="6" name="Rectangle 69"/>
          <p:cNvSpPr>
            <a:spLocks noGrp="1" noChangeArrowheads="1"/>
          </p:cNvSpPr>
          <p:nvPr>
            <p:ph type="sldNum" sz="quarter" idx="12"/>
          </p:nvPr>
        </p:nvSpPr>
        <p:spPr>
          <a:ln/>
        </p:spPr>
        <p:txBody>
          <a:bodyPr/>
          <a:lstStyle>
            <a:lvl1pPr>
              <a:defRPr/>
            </a:lvl1pPr>
          </a:lstStyle>
          <a:p>
            <a:pPr>
              <a:defRPr/>
            </a:pPr>
            <a:fld id="{FC6A0FCA-2552-4149-8BAE-CBACDF2274D7}" type="slidenum">
              <a:rPr lang="fr-FR"/>
              <a:pPr>
                <a:defRPr/>
              </a:pPr>
              <a:t>‹#›</a:t>
            </a:fld>
            <a:endParaRPr lang="fr-FR" dirty="0"/>
          </a:p>
        </p:txBody>
      </p:sp>
    </p:spTree>
    <p:extLst>
      <p:ext uri="{BB962C8B-B14F-4D97-AF65-F5344CB8AC3E}">
        <p14:creationId xmlns:p14="http://schemas.microsoft.com/office/powerpoint/2010/main" val="35794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1219200" y="1371600"/>
            <a:ext cx="38258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97475" y="1371600"/>
            <a:ext cx="38258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6" name="Rectangle 68"/>
          <p:cNvSpPr>
            <a:spLocks noGrp="1" noChangeArrowheads="1"/>
          </p:cNvSpPr>
          <p:nvPr>
            <p:ph type="ftr" sz="quarter" idx="11"/>
          </p:nvPr>
        </p:nvSpPr>
        <p:spPr>
          <a:ln/>
        </p:spPr>
        <p:txBody>
          <a:bodyPr/>
          <a:lstStyle>
            <a:lvl1pPr>
              <a:defRPr/>
            </a:lvl1pPr>
          </a:lstStyle>
          <a:p>
            <a:pPr>
              <a:defRPr/>
            </a:pPr>
            <a:endParaRPr lang="fr-FR"/>
          </a:p>
        </p:txBody>
      </p:sp>
      <p:sp>
        <p:nvSpPr>
          <p:cNvPr id="7" name="Rectangle 69"/>
          <p:cNvSpPr>
            <a:spLocks noGrp="1" noChangeArrowheads="1"/>
          </p:cNvSpPr>
          <p:nvPr>
            <p:ph type="sldNum" sz="quarter" idx="12"/>
          </p:nvPr>
        </p:nvSpPr>
        <p:spPr>
          <a:ln/>
        </p:spPr>
        <p:txBody>
          <a:bodyPr/>
          <a:lstStyle>
            <a:lvl1pPr>
              <a:defRPr/>
            </a:lvl1pPr>
          </a:lstStyle>
          <a:p>
            <a:pPr>
              <a:defRPr/>
            </a:pPr>
            <a:fld id="{CAB0AF57-94C5-554E-B743-41B496C40A92}" type="slidenum">
              <a:rPr lang="fr-FR"/>
              <a:pPr>
                <a:defRPr/>
              </a:pPr>
              <a:t>‹#›</a:t>
            </a:fld>
            <a:endParaRPr lang="fr-FR" dirty="0"/>
          </a:p>
        </p:txBody>
      </p:sp>
    </p:spTree>
    <p:extLst>
      <p:ext uri="{BB962C8B-B14F-4D97-AF65-F5344CB8AC3E}">
        <p14:creationId xmlns:p14="http://schemas.microsoft.com/office/powerpoint/2010/main" val="55999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8" name="Rectangle 68"/>
          <p:cNvSpPr>
            <a:spLocks noGrp="1" noChangeArrowheads="1"/>
          </p:cNvSpPr>
          <p:nvPr>
            <p:ph type="ftr" sz="quarter" idx="11"/>
          </p:nvPr>
        </p:nvSpPr>
        <p:spPr>
          <a:ln/>
        </p:spPr>
        <p:txBody>
          <a:bodyPr/>
          <a:lstStyle>
            <a:lvl1pPr>
              <a:defRPr/>
            </a:lvl1pPr>
          </a:lstStyle>
          <a:p>
            <a:pPr>
              <a:defRPr/>
            </a:pPr>
            <a:endParaRPr lang="fr-FR"/>
          </a:p>
        </p:txBody>
      </p:sp>
      <p:sp>
        <p:nvSpPr>
          <p:cNvPr id="9" name="Rectangle 69"/>
          <p:cNvSpPr>
            <a:spLocks noGrp="1" noChangeArrowheads="1"/>
          </p:cNvSpPr>
          <p:nvPr>
            <p:ph type="sldNum" sz="quarter" idx="12"/>
          </p:nvPr>
        </p:nvSpPr>
        <p:spPr>
          <a:ln/>
        </p:spPr>
        <p:txBody>
          <a:bodyPr/>
          <a:lstStyle>
            <a:lvl1pPr>
              <a:defRPr/>
            </a:lvl1pPr>
          </a:lstStyle>
          <a:p>
            <a:pPr>
              <a:defRPr/>
            </a:pPr>
            <a:fld id="{F22C642B-1B51-894B-BA1D-A75BF4D55245}" type="slidenum">
              <a:rPr lang="fr-FR"/>
              <a:pPr>
                <a:defRPr/>
              </a:pPr>
              <a:t>‹#›</a:t>
            </a:fld>
            <a:endParaRPr lang="fr-FR" dirty="0"/>
          </a:p>
        </p:txBody>
      </p:sp>
    </p:spTree>
    <p:extLst>
      <p:ext uri="{BB962C8B-B14F-4D97-AF65-F5344CB8AC3E}">
        <p14:creationId xmlns:p14="http://schemas.microsoft.com/office/powerpoint/2010/main" val="325971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4" name="Rectangle 68"/>
          <p:cNvSpPr>
            <a:spLocks noGrp="1" noChangeArrowheads="1"/>
          </p:cNvSpPr>
          <p:nvPr>
            <p:ph type="ftr" sz="quarter" idx="11"/>
          </p:nvPr>
        </p:nvSpPr>
        <p:spPr>
          <a:ln/>
        </p:spPr>
        <p:txBody>
          <a:bodyPr/>
          <a:lstStyle>
            <a:lvl1pPr>
              <a:defRPr/>
            </a:lvl1pPr>
          </a:lstStyle>
          <a:p>
            <a:pPr>
              <a:defRPr/>
            </a:pPr>
            <a:endParaRPr lang="fr-FR"/>
          </a:p>
        </p:txBody>
      </p:sp>
      <p:sp>
        <p:nvSpPr>
          <p:cNvPr id="5" name="Rectangle 69"/>
          <p:cNvSpPr>
            <a:spLocks noGrp="1" noChangeArrowheads="1"/>
          </p:cNvSpPr>
          <p:nvPr>
            <p:ph type="sldNum" sz="quarter" idx="12"/>
          </p:nvPr>
        </p:nvSpPr>
        <p:spPr>
          <a:ln/>
        </p:spPr>
        <p:txBody>
          <a:bodyPr/>
          <a:lstStyle>
            <a:lvl1pPr>
              <a:defRPr/>
            </a:lvl1pPr>
          </a:lstStyle>
          <a:p>
            <a:pPr>
              <a:defRPr/>
            </a:pPr>
            <a:fld id="{3144DE44-F5F6-F44B-AFE2-7B18E874BC68}" type="slidenum">
              <a:rPr lang="fr-FR"/>
              <a:pPr>
                <a:defRPr/>
              </a:pPr>
              <a:t>‹#›</a:t>
            </a:fld>
            <a:endParaRPr lang="fr-FR" dirty="0"/>
          </a:p>
        </p:txBody>
      </p:sp>
    </p:spTree>
    <p:extLst>
      <p:ext uri="{BB962C8B-B14F-4D97-AF65-F5344CB8AC3E}">
        <p14:creationId xmlns:p14="http://schemas.microsoft.com/office/powerpoint/2010/main" val="382069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3" name="Rectangle 68"/>
          <p:cNvSpPr>
            <a:spLocks noGrp="1" noChangeArrowheads="1"/>
          </p:cNvSpPr>
          <p:nvPr>
            <p:ph type="ftr" sz="quarter" idx="11"/>
          </p:nvPr>
        </p:nvSpPr>
        <p:spPr>
          <a:ln/>
        </p:spPr>
        <p:txBody>
          <a:bodyPr/>
          <a:lstStyle>
            <a:lvl1pPr>
              <a:defRPr/>
            </a:lvl1pPr>
          </a:lstStyle>
          <a:p>
            <a:pPr>
              <a:defRPr/>
            </a:pPr>
            <a:endParaRPr lang="fr-FR"/>
          </a:p>
        </p:txBody>
      </p:sp>
      <p:sp>
        <p:nvSpPr>
          <p:cNvPr id="4" name="Rectangle 69"/>
          <p:cNvSpPr>
            <a:spLocks noGrp="1" noChangeArrowheads="1"/>
          </p:cNvSpPr>
          <p:nvPr>
            <p:ph type="sldNum" sz="quarter" idx="12"/>
          </p:nvPr>
        </p:nvSpPr>
        <p:spPr>
          <a:ln/>
        </p:spPr>
        <p:txBody>
          <a:bodyPr/>
          <a:lstStyle>
            <a:lvl1pPr>
              <a:defRPr/>
            </a:lvl1pPr>
          </a:lstStyle>
          <a:p>
            <a:pPr>
              <a:defRPr/>
            </a:pPr>
            <a:fld id="{B6372F43-7D91-D247-99E9-75A21CA90F22}" type="slidenum">
              <a:rPr lang="fr-FR"/>
              <a:pPr>
                <a:defRPr/>
              </a:pPr>
              <a:t>‹#›</a:t>
            </a:fld>
            <a:endParaRPr lang="fr-FR" dirty="0"/>
          </a:p>
        </p:txBody>
      </p:sp>
    </p:spTree>
    <p:extLst>
      <p:ext uri="{BB962C8B-B14F-4D97-AF65-F5344CB8AC3E}">
        <p14:creationId xmlns:p14="http://schemas.microsoft.com/office/powerpoint/2010/main" val="194158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6" name="Rectangle 68"/>
          <p:cNvSpPr>
            <a:spLocks noGrp="1" noChangeArrowheads="1"/>
          </p:cNvSpPr>
          <p:nvPr>
            <p:ph type="ftr" sz="quarter" idx="11"/>
          </p:nvPr>
        </p:nvSpPr>
        <p:spPr>
          <a:ln/>
        </p:spPr>
        <p:txBody>
          <a:bodyPr/>
          <a:lstStyle>
            <a:lvl1pPr>
              <a:defRPr/>
            </a:lvl1pPr>
          </a:lstStyle>
          <a:p>
            <a:pPr>
              <a:defRPr/>
            </a:pPr>
            <a:endParaRPr lang="fr-FR"/>
          </a:p>
        </p:txBody>
      </p:sp>
      <p:sp>
        <p:nvSpPr>
          <p:cNvPr id="7" name="Rectangle 69"/>
          <p:cNvSpPr>
            <a:spLocks noGrp="1" noChangeArrowheads="1"/>
          </p:cNvSpPr>
          <p:nvPr>
            <p:ph type="sldNum" sz="quarter" idx="12"/>
          </p:nvPr>
        </p:nvSpPr>
        <p:spPr>
          <a:ln/>
        </p:spPr>
        <p:txBody>
          <a:bodyPr/>
          <a:lstStyle>
            <a:lvl1pPr>
              <a:defRPr/>
            </a:lvl1pPr>
          </a:lstStyle>
          <a:p>
            <a:pPr>
              <a:defRPr/>
            </a:pPr>
            <a:fld id="{70B12D0C-7C66-E84D-B904-C6F63CA154A8}" type="slidenum">
              <a:rPr lang="fr-FR"/>
              <a:pPr>
                <a:defRPr/>
              </a:pPr>
              <a:t>‹#›</a:t>
            </a:fld>
            <a:endParaRPr lang="fr-FR" dirty="0"/>
          </a:p>
        </p:txBody>
      </p:sp>
    </p:spTree>
    <p:extLst>
      <p:ext uri="{BB962C8B-B14F-4D97-AF65-F5344CB8AC3E}">
        <p14:creationId xmlns:p14="http://schemas.microsoft.com/office/powerpoint/2010/main" val="34431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7"/>
          <p:cNvSpPr>
            <a:spLocks noGrp="1" noChangeArrowheads="1"/>
          </p:cNvSpPr>
          <p:nvPr>
            <p:ph type="dt" sz="half" idx="10"/>
          </p:nvPr>
        </p:nvSpPr>
        <p:spPr>
          <a:ln/>
        </p:spPr>
        <p:txBody>
          <a:bodyPr/>
          <a:lstStyle>
            <a:lvl1pPr>
              <a:defRPr/>
            </a:lvl1pPr>
          </a:lstStyle>
          <a:p>
            <a:pPr>
              <a:defRPr/>
            </a:pPr>
            <a:r>
              <a:rPr lang="fr-FR"/>
              <a:t>29/10/10</a:t>
            </a:r>
          </a:p>
        </p:txBody>
      </p:sp>
      <p:sp>
        <p:nvSpPr>
          <p:cNvPr id="6" name="Rectangle 68"/>
          <p:cNvSpPr>
            <a:spLocks noGrp="1" noChangeArrowheads="1"/>
          </p:cNvSpPr>
          <p:nvPr>
            <p:ph type="ftr" sz="quarter" idx="11"/>
          </p:nvPr>
        </p:nvSpPr>
        <p:spPr>
          <a:ln/>
        </p:spPr>
        <p:txBody>
          <a:bodyPr/>
          <a:lstStyle>
            <a:lvl1pPr>
              <a:defRPr/>
            </a:lvl1pPr>
          </a:lstStyle>
          <a:p>
            <a:pPr>
              <a:defRPr/>
            </a:pPr>
            <a:endParaRPr lang="fr-FR"/>
          </a:p>
        </p:txBody>
      </p:sp>
      <p:sp>
        <p:nvSpPr>
          <p:cNvPr id="7" name="Rectangle 69"/>
          <p:cNvSpPr>
            <a:spLocks noGrp="1" noChangeArrowheads="1"/>
          </p:cNvSpPr>
          <p:nvPr>
            <p:ph type="sldNum" sz="quarter" idx="12"/>
          </p:nvPr>
        </p:nvSpPr>
        <p:spPr>
          <a:ln/>
        </p:spPr>
        <p:txBody>
          <a:bodyPr/>
          <a:lstStyle>
            <a:lvl1pPr>
              <a:defRPr/>
            </a:lvl1pPr>
          </a:lstStyle>
          <a:p>
            <a:pPr>
              <a:defRPr/>
            </a:pPr>
            <a:fld id="{9EE18FD0-650C-514B-8911-C34274E45CD8}" type="slidenum">
              <a:rPr lang="fr-FR"/>
              <a:pPr>
                <a:defRPr/>
              </a:pPr>
              <a:t>‹#›</a:t>
            </a:fld>
            <a:endParaRPr lang="fr-FR" dirty="0"/>
          </a:p>
        </p:txBody>
      </p:sp>
    </p:spTree>
    <p:extLst>
      <p:ext uri="{BB962C8B-B14F-4D97-AF65-F5344CB8AC3E}">
        <p14:creationId xmlns:p14="http://schemas.microsoft.com/office/powerpoint/2010/main" val="24768488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0" descr="fond-cepn-ppt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0" y="-12700"/>
            <a:ext cx="91567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5"/>
          <p:cNvSpPr>
            <a:spLocks noGrp="1" noChangeArrowheads="1"/>
          </p:cNvSpPr>
          <p:nvPr>
            <p:ph type="title"/>
          </p:nvPr>
        </p:nvSpPr>
        <p:spPr bwMode="auto">
          <a:xfrm>
            <a:off x="1600200" y="152400"/>
            <a:ext cx="7358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Rectangle 66"/>
          <p:cNvSpPr>
            <a:spLocks noGrp="1" noChangeArrowheads="1"/>
          </p:cNvSpPr>
          <p:nvPr>
            <p:ph type="body" idx="1"/>
          </p:nvPr>
        </p:nvSpPr>
        <p:spPr bwMode="auto">
          <a:xfrm>
            <a:off x="1219200" y="1371600"/>
            <a:ext cx="78041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3315" name="Rectangle 67"/>
          <p:cNvSpPr>
            <a:spLocks noGrp="1" noChangeArrowheads="1"/>
          </p:cNvSpPr>
          <p:nvPr>
            <p:ph type="dt" sz="half" idx="2"/>
          </p:nvPr>
        </p:nvSpPr>
        <p:spPr bwMode="auto">
          <a:xfrm rot="16200000">
            <a:off x="-647700" y="56007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Helvetica" charset="0"/>
              </a:defRPr>
            </a:lvl1pPr>
          </a:lstStyle>
          <a:p>
            <a:pPr>
              <a:defRPr/>
            </a:pPr>
            <a:r>
              <a:rPr lang="fr-FR"/>
              <a:t>29/10/10</a:t>
            </a:r>
          </a:p>
        </p:txBody>
      </p:sp>
      <p:sp>
        <p:nvSpPr>
          <p:cNvPr id="53316" name="Rectangle 68"/>
          <p:cNvSpPr>
            <a:spLocks noGrp="1" noChangeArrowheads="1"/>
          </p:cNvSpPr>
          <p:nvPr>
            <p:ph type="ftr" sz="quarter" idx="3"/>
          </p:nvPr>
        </p:nvSpPr>
        <p:spPr bwMode="auto">
          <a:xfrm>
            <a:off x="3276600"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Helvetica" charset="0"/>
              </a:defRPr>
            </a:lvl1pPr>
          </a:lstStyle>
          <a:p>
            <a:pPr>
              <a:defRPr/>
            </a:pPr>
            <a:endParaRPr lang="fr-FR"/>
          </a:p>
        </p:txBody>
      </p:sp>
      <p:sp>
        <p:nvSpPr>
          <p:cNvPr id="53317" name="Rectangle 69"/>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Helvetica" charset="0"/>
              </a:defRPr>
            </a:lvl1pPr>
          </a:lstStyle>
          <a:p>
            <a:pPr>
              <a:defRPr/>
            </a:pPr>
            <a:fld id="{E3A10DFE-B7FB-3644-B546-54CDD34D5D6D}" type="slidenum">
              <a:rPr lang="fr-FR"/>
              <a:pPr>
                <a:defRPr/>
              </a:pPr>
              <a:t>‹#›</a:t>
            </a:fld>
            <a:endParaRPr lang="fr-FR" dirty="0"/>
          </a:p>
        </p:txBody>
      </p:sp>
      <p:sp>
        <p:nvSpPr>
          <p:cNvPr id="1032" name="Rectangle 77"/>
          <p:cNvSpPr>
            <a:spLocks noChangeArrowheads="1"/>
          </p:cNvSpPr>
          <p:nvPr/>
        </p:nvSpPr>
        <p:spPr bwMode="auto">
          <a:xfrm>
            <a:off x="3352800" y="1143000"/>
            <a:ext cx="5638800" cy="76200"/>
          </a:xfrm>
          <a:prstGeom prst="rect">
            <a:avLst/>
          </a:prstGeom>
          <a:solidFill>
            <a:schemeClr val="hlink">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atin typeface="Helvetica" charset="0"/>
            </a:endParaRPr>
          </a:p>
        </p:txBody>
      </p:sp>
    </p:spTree>
  </p:cSld>
  <p:clrMap bg1="lt1" tx1="dk1" bg2="lt2" tx2="dk2" accent1="accent1" accent2="accent2" accent3="accent3" accent4="accent4" accent5="accent5" accent6="accent6" hlink="hlink" folHlink="folHlink"/>
  <p:sldLayoutIdLst>
    <p:sldLayoutId id="2147484371"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2" r:id="rId12"/>
    <p:sldLayoutId id="2147484373" r:id="rId13"/>
  </p:sldLayoutIdLst>
  <p:hf hdr="0" ftr="0" dt="0"/>
  <p:txStyles>
    <p:titleStyle>
      <a:lvl1pPr algn="r" rtl="0" eaLnBrk="0" fontAlgn="base" hangingPunct="0">
        <a:spcBef>
          <a:spcPct val="0"/>
        </a:spcBef>
        <a:spcAft>
          <a:spcPct val="0"/>
        </a:spcAft>
        <a:defRPr sz="2400">
          <a:solidFill>
            <a:schemeClr val="tx2"/>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5pPr>
      <a:lvl6pPr marL="457200" algn="r" rtl="0" eaLnBrk="1" fontAlgn="base" hangingPunct="1">
        <a:spcBef>
          <a:spcPct val="0"/>
        </a:spcBef>
        <a:spcAft>
          <a:spcPct val="0"/>
        </a:spcAft>
        <a:defRPr sz="2800" b="1">
          <a:solidFill>
            <a:schemeClr val="tx2"/>
          </a:solidFill>
          <a:latin typeface="Helvetica" pitchFamily="-106" charset="0"/>
        </a:defRPr>
      </a:lvl6pPr>
      <a:lvl7pPr marL="914400" algn="r" rtl="0" eaLnBrk="1" fontAlgn="base" hangingPunct="1">
        <a:spcBef>
          <a:spcPct val="0"/>
        </a:spcBef>
        <a:spcAft>
          <a:spcPct val="0"/>
        </a:spcAft>
        <a:defRPr sz="2800" b="1">
          <a:solidFill>
            <a:schemeClr val="tx2"/>
          </a:solidFill>
          <a:latin typeface="Helvetica" pitchFamily="-106" charset="0"/>
        </a:defRPr>
      </a:lvl7pPr>
      <a:lvl8pPr marL="1371600" algn="r" rtl="0" eaLnBrk="1" fontAlgn="base" hangingPunct="1">
        <a:spcBef>
          <a:spcPct val="0"/>
        </a:spcBef>
        <a:spcAft>
          <a:spcPct val="0"/>
        </a:spcAft>
        <a:defRPr sz="2800" b="1">
          <a:solidFill>
            <a:schemeClr val="tx2"/>
          </a:solidFill>
          <a:latin typeface="Helvetica" pitchFamily="-106" charset="0"/>
        </a:defRPr>
      </a:lvl8pPr>
      <a:lvl9pPr marL="1828800" algn="r" rtl="0" eaLnBrk="1" fontAlgn="base" hangingPunct="1">
        <a:spcBef>
          <a:spcPct val="0"/>
        </a:spcBef>
        <a:spcAft>
          <a:spcPct val="0"/>
        </a:spcAft>
        <a:defRPr sz="2800" b="1">
          <a:solidFill>
            <a:schemeClr val="tx2"/>
          </a:solidFill>
          <a:latin typeface="Helvetica" pitchFamily="-106"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2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lr>
          <a:schemeClr val="tx1"/>
        </a:buClr>
        <a:buSzPct val="85000"/>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lr>
          <a:schemeClr val="tx1"/>
        </a:buClr>
        <a:buSzPct val="85000"/>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lr>
          <a:schemeClr val="tx1"/>
        </a:buClr>
        <a:buSzPct val="85000"/>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lr>
          <a:schemeClr val="tx1"/>
        </a:buClr>
        <a:buSzPct val="85000"/>
        <a:buChar char="•"/>
        <a:defRPr sz="2000">
          <a:solidFill>
            <a:schemeClr val="tx1"/>
          </a:solidFill>
          <a:latin typeface="+mn-lt"/>
          <a:ea typeface="ＭＳ Ｐゴシック" pitchFamily="-106"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6"/>
          <p:cNvSpPr>
            <a:spLocks noGrp="1"/>
          </p:cNvSpPr>
          <p:nvPr>
            <p:ph type="ctrTitle" sz="quarter"/>
          </p:nvPr>
        </p:nvSpPr>
        <p:spPr>
          <a:xfrm>
            <a:off x="1115616" y="1628800"/>
            <a:ext cx="7840216" cy="1511424"/>
          </a:xfrm>
        </p:spPr>
        <p:txBody>
          <a:bodyPr/>
          <a:lstStyle/>
          <a:p>
            <a:r>
              <a:rPr lang="en-GB" b="1" dirty="0">
                <a:latin typeface="Arial"/>
                <a:cs typeface="Arial"/>
              </a:rPr>
              <a:t>Radiation Monitoring and Health Surveillance</a:t>
            </a:r>
            <a:br>
              <a:rPr lang="en-GB" b="1" dirty="0">
                <a:latin typeface="Arial"/>
                <a:cs typeface="Arial"/>
              </a:rPr>
            </a:br>
            <a:r>
              <a:rPr lang="en-GB" b="1" dirty="0">
                <a:latin typeface="Arial"/>
                <a:cs typeface="Arial"/>
              </a:rPr>
              <a:t> at the Service of Improving Living Conditions</a:t>
            </a:r>
            <a:br>
              <a:rPr lang="en-GB" b="1" dirty="0">
                <a:latin typeface="Arial"/>
                <a:cs typeface="Arial"/>
              </a:rPr>
            </a:br>
            <a:r>
              <a:rPr lang="en-GB" b="1" dirty="0">
                <a:latin typeface="Arial"/>
                <a:cs typeface="Arial"/>
              </a:rPr>
              <a:t> in Post-Accident Situations: </a:t>
            </a:r>
            <a:br>
              <a:rPr lang="en-GB" b="1" dirty="0">
                <a:latin typeface="Arial"/>
                <a:cs typeface="Arial"/>
              </a:rPr>
            </a:br>
            <a:r>
              <a:rPr lang="en-GB" b="1" dirty="0">
                <a:latin typeface="Arial"/>
                <a:cs typeface="Arial"/>
              </a:rPr>
              <a:t>Some Lessons from Chernobyl </a:t>
            </a:r>
            <a:endParaRPr lang="en-GB" b="1" i="1" dirty="0">
              <a:latin typeface="Arial"/>
              <a:ea typeface="ＭＳ Ｐゴシック" charset="0"/>
              <a:cs typeface="Arial"/>
            </a:endParaRPr>
          </a:p>
        </p:txBody>
      </p:sp>
      <p:sp>
        <p:nvSpPr>
          <p:cNvPr id="5" name="Subtitle 2"/>
          <p:cNvSpPr>
            <a:spLocks noGrp="1"/>
          </p:cNvSpPr>
          <p:nvPr>
            <p:ph type="subTitle" idx="1"/>
          </p:nvPr>
        </p:nvSpPr>
        <p:spPr>
          <a:xfrm>
            <a:off x="2411760" y="3429000"/>
            <a:ext cx="6486798" cy="1266825"/>
          </a:xfrm>
        </p:spPr>
        <p:txBody>
          <a:bodyPr/>
          <a:lstStyle/>
          <a:p>
            <a:pPr marR="0" eaLnBrk="1" hangingPunct="1"/>
            <a:r>
              <a:rPr lang="en-CA" altLang="en-US" b="1" i="0" dirty="0">
                <a:latin typeface="Arial"/>
                <a:cs typeface="Arial"/>
              </a:rPr>
              <a:t>Jacques LOCHARD</a:t>
            </a:r>
          </a:p>
          <a:p>
            <a:pPr marR="0" eaLnBrk="1" hangingPunct="1"/>
            <a:r>
              <a:rPr lang="en-CA" altLang="en-US" b="1" i="0" dirty="0">
                <a:latin typeface="Arial"/>
                <a:cs typeface="Arial"/>
              </a:rPr>
              <a:t>Director of CEPN – France</a:t>
            </a:r>
          </a:p>
          <a:p>
            <a:pPr marR="0" eaLnBrk="1" hangingPunct="1"/>
            <a:r>
              <a:rPr lang="en-CA" altLang="en-US" b="1" i="0" dirty="0">
                <a:latin typeface="Arial"/>
                <a:cs typeface="Arial"/>
              </a:rPr>
              <a:t>Vice-chair of ICRP</a:t>
            </a:r>
          </a:p>
          <a:p>
            <a:pPr marR="0" eaLnBrk="1" hangingPunct="1"/>
            <a:endParaRPr lang="en-CA" altLang="en-US" sz="2400" b="1" dirty="0">
              <a:solidFill>
                <a:schemeClr val="tx2"/>
              </a:solidFill>
              <a:latin typeface="Arial"/>
              <a:cs typeface="Arial"/>
            </a:endParaRPr>
          </a:p>
        </p:txBody>
      </p:sp>
      <p:sp>
        <p:nvSpPr>
          <p:cNvPr id="6" name="Text Placeholder 3"/>
          <p:cNvSpPr txBox="1">
            <a:spLocks/>
          </p:cNvSpPr>
          <p:nvPr/>
        </p:nvSpPr>
        <p:spPr bwMode="auto">
          <a:xfrm>
            <a:off x="539552" y="4797152"/>
            <a:ext cx="8382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defPPr>
              <a:defRPr lang="fr-FR"/>
            </a:defPPr>
            <a:lvl1pPr algn="l" rtl="0" fontAlgn="base">
              <a:spcBef>
                <a:spcPct val="0"/>
              </a:spcBef>
              <a:spcAft>
                <a:spcPct val="0"/>
              </a:spcAft>
              <a:defRPr sz="1400" kern="1200">
                <a:solidFill>
                  <a:schemeClr val="bg1"/>
                </a:solidFill>
                <a:latin typeface="Helvetic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CA" sz="2000" dirty="0" smtClean="0">
                <a:solidFill>
                  <a:srgbClr val="000000"/>
                </a:solidFill>
                <a:latin typeface="Arial" charset="0"/>
                <a:cs typeface="Arial" charset="0"/>
              </a:rPr>
              <a:t>15</a:t>
            </a:r>
            <a:r>
              <a:rPr lang="en-CA" sz="2000" baseline="30000" dirty="0" smtClean="0">
                <a:solidFill>
                  <a:srgbClr val="000000"/>
                </a:solidFill>
                <a:latin typeface="Arial" charset="0"/>
                <a:cs typeface="Arial" charset="0"/>
              </a:rPr>
              <a:t>th</a:t>
            </a:r>
            <a:r>
              <a:rPr lang="en-CA" sz="2000" dirty="0" smtClean="0">
                <a:solidFill>
                  <a:srgbClr val="000000"/>
                </a:solidFill>
                <a:latin typeface="Arial" charset="0"/>
                <a:cs typeface="Arial" charset="0"/>
              </a:rPr>
              <a:t> International Congress of Radiation Research</a:t>
            </a:r>
          </a:p>
          <a:p>
            <a:pPr algn="r"/>
            <a:r>
              <a:rPr lang="en-CA" sz="2000" dirty="0" smtClean="0">
                <a:solidFill>
                  <a:srgbClr val="000000"/>
                </a:solidFill>
                <a:latin typeface="Arial" charset="0"/>
                <a:cs typeface="Arial" charset="0"/>
              </a:rPr>
              <a:t>Kyoto, Japan</a:t>
            </a:r>
          </a:p>
          <a:p>
            <a:pPr algn="r"/>
            <a:r>
              <a:rPr lang="en-CA" sz="2000" smtClean="0">
                <a:solidFill>
                  <a:srgbClr val="000000"/>
                </a:solidFill>
                <a:latin typeface="Arial" charset="0"/>
                <a:cs typeface="Arial" charset="0"/>
              </a:rPr>
              <a:t>27 </a:t>
            </a:r>
            <a:r>
              <a:rPr lang="en-CA" sz="2000" dirty="0" smtClean="0">
                <a:solidFill>
                  <a:srgbClr val="000000"/>
                </a:solidFill>
                <a:latin typeface="Arial" charset="0"/>
                <a:cs typeface="Arial" charset="0"/>
              </a:rPr>
              <a:t>May 2015</a:t>
            </a:r>
          </a:p>
          <a:p>
            <a:endParaRPr lang="en-CA" altLang="en-US" sz="2000" b="1" dirty="0" smtClean="0">
              <a:latin typeface="Arial" charset="0"/>
              <a:cs typeface="Arial" charset="0"/>
            </a:endParaRPr>
          </a:p>
        </p:txBody>
      </p:sp>
    </p:spTree>
    <p:custDataLst>
      <p:tags r:id="rId1"/>
    </p:custDataLst>
    <p:extLst>
      <p:ext uri="{BB962C8B-B14F-4D97-AF65-F5344CB8AC3E}">
        <p14:creationId xmlns:p14="http://schemas.microsoft.com/office/powerpoint/2010/main" val="26542113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arteBrag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768"/>
            <a:ext cx="70866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idx="4294967295"/>
          </p:nvPr>
        </p:nvSpPr>
        <p:spPr>
          <a:xfrm>
            <a:off x="0" y="404664"/>
            <a:ext cx="8964488" cy="685800"/>
          </a:xfrm>
          <a:ln>
            <a:miter lim="800000"/>
            <a:headEnd/>
            <a:tailEnd/>
          </a:ln>
          <a:extLst/>
        </p:spPr>
        <p:txBody>
          <a:bodyPr>
            <a:noAutofit/>
            <a:scene3d>
              <a:camera prst="orthographicFront"/>
              <a:lightRig rig="threePt" dir="t"/>
            </a:scene3d>
            <a:sp3d extrusionH="57150">
              <a:bevelT w="38100" h="38100"/>
              <a:extrusionClr>
                <a:schemeClr val="tx1"/>
              </a:extrusionClr>
            </a:sp3d>
          </a:bodyPr>
          <a:lstStyle/>
          <a:p>
            <a:pPr lvl="1" eaLnBrk="1" hangingPunct="1">
              <a:lnSpc>
                <a:spcPct val="80000"/>
              </a:lnSpc>
              <a:defRPr/>
            </a:pPr>
            <a:r>
              <a:rPr lang="en-GB" b="1" dirty="0">
                <a:latin typeface="Arial"/>
                <a:cs typeface="Arial"/>
              </a:rPr>
              <a:t>The </a:t>
            </a:r>
            <a:r>
              <a:rPr lang="en-GB" b="1" dirty="0" err="1">
                <a:latin typeface="Arial"/>
                <a:cs typeface="Arial"/>
              </a:rPr>
              <a:t>Bragin</a:t>
            </a:r>
            <a:r>
              <a:rPr lang="en-GB" b="1" dirty="0">
                <a:latin typeface="Arial"/>
                <a:cs typeface="Arial"/>
              </a:rPr>
              <a:t> District</a:t>
            </a:r>
            <a:endParaRPr lang="fr-FR" b="1" dirty="0">
              <a:latin typeface="Arial"/>
              <a:cs typeface="Arial"/>
            </a:endParaRPr>
          </a:p>
        </p:txBody>
      </p:sp>
      <p:sp>
        <p:nvSpPr>
          <p:cNvPr id="30723" name="Espace réservé du numéro de diapositive 5"/>
          <p:cNvSpPr txBox="1">
            <a:spLocks noGrp="1"/>
          </p:cNvSpPr>
          <p:nvPr/>
        </p:nvSpPr>
        <p:spPr bwMode="auto">
          <a:xfrm>
            <a:off x="7162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C974890-A463-AE49-BA42-57D7037FE840}" type="slidenum">
              <a:rPr lang="fr-FR" sz="1200"/>
              <a:pPr algn="r" eaLnBrk="1" hangingPunct="1"/>
              <a:t>9</a:t>
            </a:fld>
            <a:endParaRPr lang="fr-FR" sz="1200"/>
          </a:p>
        </p:txBody>
      </p:sp>
    </p:spTree>
    <p:extLst>
      <p:ext uri="{BB962C8B-B14F-4D97-AF65-F5344CB8AC3E}">
        <p14:creationId xmlns:p14="http://schemas.microsoft.com/office/powerpoint/2010/main" val="402119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304800"/>
            <a:ext cx="8964488" cy="83820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marL="342900" lvl="1" indent="-342900" eaLnBrk="1" hangingPunct="1">
              <a:lnSpc>
                <a:spcPct val="80000"/>
              </a:lnSpc>
              <a:defRPr/>
            </a:pPr>
            <a:r>
              <a:rPr lang="en-GB" b="1" dirty="0">
                <a:latin typeface="Arial"/>
                <a:cs typeface="Arial"/>
              </a:rPr>
              <a:t>The approach for reducing </a:t>
            </a:r>
            <a:r>
              <a:rPr lang="en-GB" b="1" dirty="0" smtClean="0">
                <a:latin typeface="Arial"/>
                <a:cs typeface="Arial"/>
              </a:rPr>
              <a:t>the</a:t>
            </a:r>
            <a:br>
              <a:rPr lang="en-GB" b="1" dirty="0" smtClean="0">
                <a:latin typeface="Arial"/>
                <a:cs typeface="Arial"/>
              </a:rPr>
            </a:br>
            <a:r>
              <a:rPr lang="en-GB" b="1" dirty="0" smtClean="0">
                <a:latin typeface="Arial"/>
                <a:cs typeface="Arial"/>
              </a:rPr>
              <a:t> </a:t>
            </a:r>
            <a:r>
              <a:rPr lang="en-GB" b="1" dirty="0">
                <a:latin typeface="Arial"/>
                <a:cs typeface="Arial"/>
              </a:rPr>
              <a:t>whole body </a:t>
            </a:r>
            <a:r>
              <a:rPr lang="en-GB" b="1" dirty="0" smtClean="0">
                <a:latin typeface="Arial"/>
                <a:cs typeface="Arial"/>
              </a:rPr>
              <a:t>contamination</a:t>
            </a:r>
            <a:endParaRPr lang="en-GB" b="1" dirty="0">
              <a:latin typeface="Arial"/>
              <a:cs typeface="Arial"/>
            </a:endParaRPr>
          </a:p>
        </p:txBody>
      </p:sp>
      <p:sp>
        <p:nvSpPr>
          <p:cNvPr id="33795" name="Rectangle 3"/>
          <p:cNvSpPr>
            <a:spLocks noGrp="1" noChangeArrowheads="1"/>
          </p:cNvSpPr>
          <p:nvPr>
            <p:ph type="body" idx="4294967295"/>
          </p:nvPr>
        </p:nvSpPr>
        <p:spPr>
          <a:xfrm>
            <a:off x="1475656" y="1556792"/>
            <a:ext cx="7272808" cy="4953000"/>
          </a:xfrm>
        </p:spPr>
        <p:txBody>
          <a:bodyPr/>
          <a:lstStyle/>
          <a:p>
            <a:pPr marL="273050" indent="-273050" eaLnBrk="1" hangingPunct="1">
              <a:spcAft>
                <a:spcPts val="1200"/>
              </a:spcAft>
              <a:buClr>
                <a:srgbClr val="083763"/>
              </a:buClr>
              <a:buSzPct val="95000"/>
              <a:buFont typeface="Wingdings 2" charset="0"/>
              <a:buChar char=""/>
            </a:pPr>
            <a:r>
              <a:rPr lang="en-GB" sz="2000" kern="1200" dirty="0">
                <a:solidFill>
                  <a:srgbClr val="000000"/>
                </a:solidFill>
                <a:latin typeface="Arial" charset="0"/>
                <a:ea typeface="ＭＳ Ｐゴシック" charset="0"/>
                <a:cs typeface="Arial" charset="0"/>
              </a:rPr>
              <a:t>Identification of the </a:t>
            </a:r>
            <a:r>
              <a:rPr lang="en-GB" sz="2000" b="1" kern="1200" dirty="0">
                <a:solidFill>
                  <a:srgbClr val="003366"/>
                </a:solidFill>
                <a:latin typeface="Arial" charset="0"/>
                <a:ea typeface="ＭＳ Ｐゴシック" charset="0"/>
                <a:cs typeface="Arial" charset="0"/>
              </a:rPr>
              <a:t>most contaminated children </a:t>
            </a:r>
            <a:r>
              <a:rPr lang="en-GB" sz="2000" kern="1200" dirty="0">
                <a:solidFill>
                  <a:srgbClr val="000000"/>
                </a:solidFill>
                <a:latin typeface="Arial" charset="0"/>
                <a:ea typeface="ＭＳ Ｐゴシック" charset="0"/>
                <a:cs typeface="Arial" charset="0"/>
              </a:rPr>
              <a:t>through whole body measurement campaigns in schools</a:t>
            </a:r>
          </a:p>
          <a:p>
            <a:pPr marL="273050" indent="-273050" eaLnBrk="1" hangingPunct="1">
              <a:spcAft>
                <a:spcPts val="1200"/>
              </a:spcAft>
              <a:buClr>
                <a:srgbClr val="083763"/>
              </a:buClr>
              <a:buSzPct val="95000"/>
              <a:buFont typeface="Wingdings 2" charset="0"/>
              <a:buChar char=""/>
            </a:pPr>
            <a:r>
              <a:rPr lang="en-GB" altLang="ja-JP" sz="2000" b="1" kern="1200" dirty="0">
                <a:solidFill>
                  <a:srgbClr val="003366"/>
                </a:solidFill>
                <a:latin typeface="Arial" charset="0"/>
                <a:ea typeface="ＭＳ Ｐゴシック" charset="0"/>
                <a:cs typeface="Arial" charset="0"/>
              </a:rPr>
              <a:t>Dialogue with the concerned families </a:t>
            </a:r>
            <a:r>
              <a:rPr lang="en-GB" altLang="ja-JP" sz="2000" kern="1200" dirty="0">
                <a:solidFill>
                  <a:srgbClr val="000000"/>
                </a:solidFill>
                <a:latin typeface="Arial" charset="0"/>
                <a:ea typeface="ＭＳ Ｐゴシック" charset="0"/>
                <a:cs typeface="Arial" charset="0"/>
              </a:rPr>
              <a:t>to identify the main sources of contamination organized by a local NGO</a:t>
            </a:r>
          </a:p>
          <a:p>
            <a:pPr marL="273050" indent="-273050" eaLnBrk="1" hangingPunct="1">
              <a:spcAft>
                <a:spcPts val="1200"/>
              </a:spcAft>
              <a:buClr>
                <a:srgbClr val="083763"/>
              </a:buClr>
              <a:buSzPct val="95000"/>
              <a:buFont typeface="Wingdings 2" charset="0"/>
              <a:buChar char=""/>
            </a:pPr>
            <a:r>
              <a:rPr lang="en-GB" altLang="ja-JP" sz="2000" b="1" kern="1200" dirty="0">
                <a:solidFill>
                  <a:srgbClr val="003366"/>
                </a:solidFill>
                <a:latin typeface="Arial" charset="0"/>
                <a:ea typeface="ＭＳ Ｐゴシック" charset="0"/>
                <a:cs typeface="Arial" charset="0"/>
              </a:rPr>
              <a:t>Measurements of the foodstuffs </a:t>
            </a:r>
            <a:r>
              <a:rPr lang="en-GB" altLang="ja-JP" sz="2000" kern="1200" dirty="0">
                <a:solidFill>
                  <a:srgbClr val="000000"/>
                </a:solidFill>
                <a:latin typeface="Arial" charset="0"/>
                <a:ea typeface="ＭＳ Ｐゴシック" charset="0"/>
                <a:cs typeface="Arial" charset="0"/>
              </a:rPr>
              <a:t>consumed in the families</a:t>
            </a:r>
          </a:p>
          <a:p>
            <a:pPr marL="273050" indent="-273050" eaLnBrk="1" hangingPunct="1">
              <a:spcAft>
                <a:spcPts val="1200"/>
              </a:spcAft>
              <a:buClr>
                <a:srgbClr val="083763"/>
              </a:buClr>
              <a:buSzPct val="95000"/>
              <a:buFont typeface="Wingdings 2" charset="0"/>
              <a:buChar char=""/>
            </a:pPr>
            <a:r>
              <a:rPr lang="en-GB" altLang="ja-JP" sz="2000" kern="1200" dirty="0">
                <a:solidFill>
                  <a:srgbClr val="000000"/>
                </a:solidFill>
                <a:latin typeface="Arial" charset="0"/>
                <a:ea typeface="ＭＳ Ｐゴシック" charset="0"/>
                <a:cs typeface="Arial" charset="0"/>
              </a:rPr>
              <a:t>Identification of possible </a:t>
            </a:r>
            <a:r>
              <a:rPr lang="en-GB" altLang="ja-JP" sz="2000" b="1" kern="1200" dirty="0">
                <a:solidFill>
                  <a:srgbClr val="003366"/>
                </a:solidFill>
                <a:latin typeface="Arial" charset="0"/>
                <a:ea typeface="ＭＳ Ｐゴシック" charset="0"/>
                <a:cs typeface="Arial" charset="0"/>
              </a:rPr>
              <a:t>margins of manoeuvre </a:t>
            </a:r>
            <a:r>
              <a:rPr lang="en-GB" altLang="ja-JP" sz="2000" kern="1200" dirty="0">
                <a:solidFill>
                  <a:srgbClr val="000000"/>
                </a:solidFill>
                <a:latin typeface="Arial" charset="0"/>
                <a:ea typeface="ＭＳ Ｐゴシック" charset="0"/>
                <a:cs typeface="Arial" charset="0"/>
              </a:rPr>
              <a:t>to reduce the intake of contamination </a:t>
            </a:r>
            <a:r>
              <a:rPr lang="fr-FR" altLang="ja-JP" sz="2000" kern="1200" dirty="0">
                <a:solidFill>
                  <a:srgbClr val="000000"/>
                </a:solidFill>
                <a:latin typeface="Arial" charset="0"/>
                <a:ea typeface="ＭＳ Ｐゴシック" charset="0"/>
                <a:cs typeface="Arial" charset="0"/>
              </a:rPr>
              <a:t>–</a:t>
            </a:r>
            <a:r>
              <a:rPr lang="en-GB" altLang="ja-JP" sz="2000" kern="1200" dirty="0">
                <a:solidFill>
                  <a:srgbClr val="000000"/>
                </a:solidFill>
                <a:latin typeface="Arial" charset="0"/>
                <a:ea typeface="ＭＳ Ｐゴシック" charset="0"/>
                <a:cs typeface="Arial" charset="0"/>
              </a:rPr>
              <a:t> actions of the local authorities if needed</a:t>
            </a:r>
          </a:p>
          <a:p>
            <a:pPr marL="273050" indent="-273050" eaLnBrk="1" hangingPunct="1">
              <a:spcAft>
                <a:spcPts val="1200"/>
              </a:spcAft>
              <a:buClr>
                <a:srgbClr val="083763"/>
              </a:buClr>
              <a:buSzPct val="95000"/>
              <a:buFont typeface="Wingdings 2" charset="0"/>
              <a:buChar char=""/>
            </a:pPr>
            <a:r>
              <a:rPr lang="en-GB" altLang="ja-JP" sz="2000" b="1" kern="1200" dirty="0">
                <a:solidFill>
                  <a:srgbClr val="003366"/>
                </a:solidFill>
                <a:latin typeface="Arial" charset="0"/>
                <a:ea typeface="ＭＳ Ｐゴシック" charset="0"/>
                <a:cs typeface="Arial" charset="0"/>
              </a:rPr>
              <a:t>Follow up </a:t>
            </a:r>
            <a:r>
              <a:rPr lang="en-GB" altLang="ja-JP" sz="2000" kern="1200" dirty="0">
                <a:solidFill>
                  <a:srgbClr val="000000"/>
                </a:solidFill>
                <a:latin typeface="Arial" charset="0"/>
                <a:ea typeface="ＭＳ Ｐゴシック" charset="0"/>
                <a:cs typeface="Arial" charset="0"/>
              </a:rPr>
              <a:t>of the evolution of the whole body contamination of the children by the following campaigns</a:t>
            </a:r>
            <a:endParaRPr lang="en-GB" sz="2000" kern="1200" dirty="0">
              <a:solidFill>
                <a:srgbClr val="000000"/>
              </a:solidFill>
              <a:latin typeface="Arial" charset="0"/>
              <a:ea typeface="ＭＳ Ｐゴシック" charset="0"/>
              <a:cs typeface="Arial" charset="0"/>
            </a:endParaRP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10</a:t>
            </a:fld>
            <a:endParaRPr lang="fr-FR" sz="1200" dirty="0">
              <a:solidFill>
                <a:srgbClr val="045C75"/>
              </a:solidFill>
              <a:latin typeface="Helvetica" charset="0"/>
            </a:endParaRPr>
          </a:p>
        </p:txBody>
      </p:sp>
    </p:spTree>
    <p:extLst>
      <p:ext uri="{BB962C8B-B14F-4D97-AF65-F5344CB8AC3E}">
        <p14:creationId xmlns:p14="http://schemas.microsoft.com/office/powerpoint/2010/main" val="298594047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404664"/>
            <a:ext cx="8892480" cy="685800"/>
          </a:xfrm>
          <a:ln>
            <a:miter lim="800000"/>
            <a:headEnd/>
            <a:tailEnd/>
          </a:ln>
          <a:extLst/>
        </p:spPr>
        <p:txBody>
          <a:bodyPr>
            <a:normAutofit fontScale="90000"/>
            <a:scene3d>
              <a:camera prst="orthographicFront"/>
              <a:lightRig rig="threePt" dir="t"/>
            </a:scene3d>
            <a:sp3d extrusionH="57150">
              <a:bevelT w="38100" h="38100"/>
              <a:extrusionClr>
                <a:schemeClr val="tx1"/>
              </a:extrusionClr>
            </a:sp3d>
          </a:bodyPr>
          <a:lstStyle/>
          <a:p>
            <a:pPr marL="342900" lvl="1" indent="-342900" eaLnBrk="1" hangingPunct="1">
              <a:lnSpc>
                <a:spcPct val="80000"/>
              </a:lnSpc>
              <a:defRPr/>
            </a:pPr>
            <a:r>
              <a:rPr lang="en-GB" sz="2400" dirty="0" smtClean="0"/>
              <a:t/>
            </a:r>
            <a:br>
              <a:rPr lang="en-GB" sz="2400" dirty="0" smtClean="0"/>
            </a:br>
            <a:r>
              <a:rPr lang="en-GB" sz="2700" b="1" dirty="0">
                <a:latin typeface="Arial"/>
                <a:cs typeface="Arial"/>
              </a:rPr>
              <a:t>Radiological Quality Control Centre </a:t>
            </a:r>
            <a:br>
              <a:rPr lang="en-GB" sz="2700" b="1" dirty="0">
                <a:latin typeface="Arial"/>
                <a:cs typeface="Arial"/>
              </a:rPr>
            </a:br>
            <a:endParaRPr lang="en-GB" sz="2700" b="1" dirty="0">
              <a:latin typeface="Arial"/>
              <a:cs typeface="Arial"/>
            </a:endParaRPr>
          </a:p>
        </p:txBody>
      </p:sp>
      <p:pic>
        <p:nvPicPr>
          <p:cNvPr id="358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412776"/>
            <a:ext cx="7126288"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11</a:t>
            </a:fld>
            <a:endParaRPr lang="fr-FR" sz="1200" dirty="0">
              <a:solidFill>
                <a:srgbClr val="045C75"/>
              </a:solidFill>
              <a:latin typeface="Helvetica" charset="0"/>
            </a:endParaRPr>
          </a:p>
        </p:txBody>
      </p:sp>
    </p:spTree>
    <p:extLst>
      <p:ext uri="{BB962C8B-B14F-4D97-AF65-F5344CB8AC3E}">
        <p14:creationId xmlns:p14="http://schemas.microsoft.com/office/powerpoint/2010/main" val="234743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8" descr="109_099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484784"/>
            <a:ext cx="609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txBox="1">
            <a:spLocks noChangeArrowheads="1"/>
          </p:cNvSpPr>
          <p:nvPr/>
        </p:nvSpPr>
        <p:spPr bwMode="auto">
          <a:xfrm>
            <a:off x="0" y="228600"/>
            <a:ext cx="89582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lvl="1" indent="-342900" algn="r" eaLnBrk="1" hangingPunct="1">
              <a:lnSpc>
                <a:spcPct val="80000"/>
              </a:lnSpc>
              <a:defRPr/>
            </a:pPr>
            <a:r>
              <a:rPr lang="en-GB" sz="2000" b="1" dirty="0"/>
              <a:t/>
            </a:r>
            <a:br>
              <a:rPr lang="en-GB" sz="2000" b="1" dirty="0"/>
            </a:br>
            <a:r>
              <a:rPr lang="en-GB" b="1" dirty="0">
                <a:solidFill>
                  <a:schemeClr val="tx2"/>
                </a:solidFill>
                <a:latin typeface="Arial"/>
                <a:ea typeface="ＭＳ Ｐゴシック" pitchFamily="-106" charset="-128"/>
                <a:cs typeface="Arial"/>
              </a:rPr>
              <a:t>Measurements of foodstuffs (1) </a:t>
            </a:r>
            <a:endParaRPr lang="fr-FR" b="1" dirty="0">
              <a:solidFill>
                <a:schemeClr val="tx2"/>
              </a:solidFill>
              <a:latin typeface="Arial"/>
              <a:ea typeface="ＭＳ Ｐゴシック" pitchFamily="-106" charset="-128"/>
              <a:cs typeface="Arial"/>
            </a:endParaRP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12</a:t>
            </a:fld>
            <a:endParaRPr lang="fr-FR" sz="1200" dirty="0">
              <a:solidFill>
                <a:srgbClr val="045C75"/>
              </a:solidFill>
              <a:latin typeface="Helvetica" charset="0"/>
            </a:endParaRPr>
          </a:p>
        </p:txBody>
      </p:sp>
    </p:spTree>
    <p:extLst>
      <p:ext uri="{BB962C8B-B14F-4D97-AF65-F5344CB8AC3E}">
        <p14:creationId xmlns:p14="http://schemas.microsoft.com/office/powerpoint/2010/main" val="78359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6" descr="IMG_2515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40782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Image 7" descr="IMG_2520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6752" y="1844824"/>
            <a:ext cx="3515448" cy="371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2"/>
          <p:cNvSpPr>
            <a:spLocks noGrp="1" noChangeArrowheads="1"/>
          </p:cNvSpPr>
          <p:nvPr>
            <p:ph type="title"/>
          </p:nvPr>
        </p:nvSpPr>
        <p:spPr>
          <a:xfrm>
            <a:off x="0" y="457200"/>
            <a:ext cx="9144000" cy="838200"/>
          </a:xfrm>
          <a:ln>
            <a:miter lim="800000"/>
            <a:headEnd/>
            <a:tailEnd/>
          </a:ln>
          <a:extLst/>
        </p:spPr>
        <p:txBody>
          <a:bodyPr>
            <a:normAutofit fontScale="90000"/>
            <a:scene3d>
              <a:camera prst="orthographicFront"/>
              <a:lightRig rig="threePt" dir="t"/>
            </a:scene3d>
            <a:sp3d extrusionH="57150">
              <a:bevelT w="38100" h="38100"/>
              <a:extrusionClr>
                <a:schemeClr val="tx1"/>
              </a:extrusionClr>
            </a:sp3d>
          </a:bodyPr>
          <a:lstStyle/>
          <a:p>
            <a:pPr marL="342900" lvl="1" indent="-342900" eaLnBrk="1" hangingPunct="1">
              <a:lnSpc>
                <a:spcPct val="80000"/>
              </a:lnSpc>
              <a:defRPr/>
            </a:pPr>
            <a:r>
              <a:rPr lang="en-GB" sz="2000" dirty="0" smtClean="0"/>
              <a:t/>
            </a:r>
            <a:br>
              <a:rPr lang="en-GB" sz="2000" dirty="0" smtClean="0"/>
            </a:br>
            <a:r>
              <a:rPr lang="en-GB" sz="2700" b="1" kern="1200" dirty="0">
                <a:latin typeface="Arial"/>
                <a:cs typeface="Arial"/>
              </a:rPr>
              <a:t>Measurements of foodstuffs (2) </a:t>
            </a:r>
            <a:r>
              <a:rPr lang="fr-FR" sz="2700" b="1" kern="1200" dirty="0">
                <a:latin typeface="Arial"/>
                <a:cs typeface="Arial"/>
              </a:rPr>
              <a:t/>
            </a:r>
            <a:br>
              <a:rPr lang="fr-FR" sz="2700" b="1" kern="1200" dirty="0">
                <a:latin typeface="Arial"/>
                <a:cs typeface="Arial"/>
              </a:rPr>
            </a:br>
            <a:endParaRPr lang="fr-FR" sz="2700" b="1" kern="1200" dirty="0">
              <a:latin typeface="Arial"/>
              <a:cs typeface="Arial"/>
            </a:endParaRPr>
          </a:p>
        </p:txBody>
      </p:sp>
      <p:sp>
        <p:nvSpPr>
          <p:cNvPr id="6"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13</a:t>
            </a:fld>
            <a:endParaRPr lang="fr-FR" sz="1200" dirty="0">
              <a:solidFill>
                <a:srgbClr val="045C75"/>
              </a:solidFill>
              <a:latin typeface="Helvetica" charset="0"/>
            </a:endParaRPr>
          </a:p>
        </p:txBody>
      </p:sp>
    </p:spTree>
    <p:extLst>
      <p:ext uri="{BB962C8B-B14F-4D97-AF65-F5344CB8AC3E}">
        <p14:creationId xmlns:p14="http://schemas.microsoft.com/office/powerpoint/2010/main" val="67850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4015" y="404664"/>
            <a:ext cx="8964488" cy="83820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marL="342900" lvl="1" indent="-342900" eaLnBrk="1" hangingPunct="1">
              <a:lnSpc>
                <a:spcPct val="80000"/>
              </a:lnSpc>
              <a:defRPr/>
            </a:pPr>
            <a:r>
              <a:rPr lang="en-GB" b="1" kern="1200" dirty="0">
                <a:latin typeface="Arial"/>
                <a:cs typeface="Arial"/>
              </a:rPr>
              <a:t>Whole body measurements (1)</a:t>
            </a:r>
          </a:p>
        </p:txBody>
      </p:sp>
      <p:grpSp>
        <p:nvGrpSpPr>
          <p:cNvPr id="2" name="Grouper 1"/>
          <p:cNvGrpSpPr/>
          <p:nvPr/>
        </p:nvGrpSpPr>
        <p:grpSpPr>
          <a:xfrm>
            <a:off x="1907704" y="1484784"/>
            <a:ext cx="6785744" cy="4545782"/>
            <a:chOff x="914400" y="1268760"/>
            <a:chExt cx="7289800" cy="5049838"/>
          </a:xfrm>
        </p:grpSpPr>
        <p:pic>
          <p:nvPicPr>
            <p:cNvPr id="41987" name="Image 9" descr="DSC03571_1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68760"/>
              <a:ext cx="3327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Image 11" descr="DSC06672_2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8760"/>
              <a:ext cx="4016375"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14</a:t>
            </a:fld>
            <a:endParaRPr lang="fr-FR" sz="1200" dirty="0">
              <a:solidFill>
                <a:srgbClr val="045C75"/>
              </a:solidFill>
              <a:latin typeface="Helvetica" charset="0"/>
            </a:endParaRPr>
          </a:p>
        </p:txBody>
      </p:sp>
    </p:spTree>
    <p:extLst>
      <p:ext uri="{BB962C8B-B14F-4D97-AF65-F5344CB8AC3E}">
        <p14:creationId xmlns:p14="http://schemas.microsoft.com/office/powerpoint/2010/main" val="295111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304800"/>
            <a:ext cx="8964488" cy="83820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marL="342900" lvl="1" indent="-342900" eaLnBrk="1" hangingPunct="1">
              <a:lnSpc>
                <a:spcPct val="80000"/>
              </a:lnSpc>
              <a:defRPr/>
            </a:pPr>
            <a:r>
              <a:rPr lang="en-GB" b="1" kern="1200" dirty="0">
                <a:latin typeface="Arial"/>
                <a:cs typeface="Arial"/>
              </a:rPr>
              <a:t>Results of foodstuffs measurements</a:t>
            </a:r>
          </a:p>
        </p:txBody>
      </p:sp>
      <p:sp>
        <p:nvSpPr>
          <p:cNvPr id="46083" name="Rectangle 6"/>
          <p:cNvSpPr>
            <a:spLocks noChangeArrowheads="1"/>
          </p:cNvSpPr>
          <p:nvPr/>
        </p:nvSpPr>
        <p:spPr bwMode="auto">
          <a:xfrm>
            <a:off x="1547664" y="1628800"/>
            <a:ext cx="7056784"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73050" indent="-273050">
              <a:spcBef>
                <a:spcPct val="20000"/>
              </a:spcBef>
              <a:spcAft>
                <a:spcPts val="1200"/>
              </a:spcAft>
              <a:buClr>
                <a:srgbClr val="083763"/>
              </a:buClr>
              <a:buSzPct val="95000"/>
              <a:buFont typeface="Wingdings 2" charset="0"/>
              <a:buChar char=""/>
            </a:pPr>
            <a:r>
              <a:rPr lang="en-GB" sz="2000" dirty="0">
                <a:solidFill>
                  <a:srgbClr val="000000"/>
                </a:solidFill>
                <a:cs typeface="Arial" charset="0"/>
              </a:rPr>
              <a:t>About 8000 measurements of all types of foodstuffs and products have been performed in the 6 villages during the Project </a:t>
            </a:r>
          </a:p>
          <a:p>
            <a:pPr marL="273050" indent="-273050">
              <a:spcBef>
                <a:spcPct val="20000"/>
              </a:spcBef>
              <a:spcAft>
                <a:spcPts val="1200"/>
              </a:spcAft>
              <a:buClr>
                <a:srgbClr val="083763"/>
              </a:buClr>
              <a:buSzPct val="95000"/>
              <a:buFont typeface="Wingdings 2" charset="0"/>
              <a:buChar char=""/>
            </a:pPr>
            <a:r>
              <a:rPr lang="en-GB" sz="2000" dirty="0">
                <a:solidFill>
                  <a:srgbClr val="000000"/>
                </a:solidFill>
                <a:cs typeface="Arial" charset="0"/>
              </a:rPr>
              <a:t>These measurements have revealed unexpected variations of the levels of contamination from one year to the other and also large discrepancies for certain foodstuffs like milk or mushrooms</a:t>
            </a:r>
          </a:p>
          <a:p>
            <a:pPr marL="273050" indent="-273050">
              <a:spcBef>
                <a:spcPct val="20000"/>
              </a:spcBef>
              <a:spcAft>
                <a:spcPts val="1200"/>
              </a:spcAft>
              <a:buClr>
                <a:srgbClr val="083763"/>
              </a:buClr>
              <a:buSzPct val="95000"/>
              <a:buFont typeface="Wingdings 2" charset="0"/>
              <a:buChar char=""/>
            </a:pPr>
            <a:r>
              <a:rPr lang="en-GB" sz="2000" dirty="0">
                <a:solidFill>
                  <a:srgbClr val="000000"/>
                </a:solidFill>
                <a:cs typeface="Arial" charset="0"/>
              </a:rPr>
              <a:t>Altogether the measurements have not shown a significant reduction of the levels of contamination during the 5 years of the Project</a:t>
            </a: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15</a:t>
            </a:fld>
            <a:endParaRPr lang="fr-FR" sz="1200" dirty="0">
              <a:solidFill>
                <a:srgbClr val="045C75"/>
              </a:solidFill>
              <a:latin typeface="Helvetica" charset="0"/>
            </a:endParaRPr>
          </a:p>
        </p:txBody>
      </p:sp>
    </p:spTree>
    <p:extLst>
      <p:ext uri="{BB962C8B-B14F-4D97-AF65-F5344CB8AC3E}">
        <p14:creationId xmlns:p14="http://schemas.microsoft.com/office/powerpoint/2010/main" val="29470472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332656"/>
            <a:ext cx="8964488" cy="83820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marL="342900" indent="-342900" eaLnBrk="1" hangingPunct="1">
              <a:spcBef>
                <a:spcPct val="20000"/>
              </a:spcBef>
              <a:spcAft>
                <a:spcPts val="1200"/>
              </a:spcAft>
              <a:defRPr/>
            </a:pPr>
            <a:r>
              <a:rPr lang="en-GB" b="1" kern="1200" dirty="0">
                <a:latin typeface="Arial"/>
                <a:cs typeface="Arial"/>
              </a:rPr>
              <a:t>Whole body measurements</a:t>
            </a:r>
          </a:p>
        </p:txBody>
      </p:sp>
      <p:sp>
        <p:nvSpPr>
          <p:cNvPr id="50179" name="Rectangle 3"/>
          <p:cNvSpPr>
            <a:spLocks noGrp="1" noChangeArrowheads="1"/>
          </p:cNvSpPr>
          <p:nvPr>
            <p:ph type="body" idx="4294967295"/>
          </p:nvPr>
        </p:nvSpPr>
        <p:spPr>
          <a:xfrm>
            <a:off x="1547664" y="1556792"/>
            <a:ext cx="7344816" cy="4343400"/>
          </a:xfrm>
        </p:spPr>
        <p:txBody>
          <a:bodyPr/>
          <a:lstStyle/>
          <a:p>
            <a:pPr marL="273050" indent="-273050" eaLnBrk="1" hangingPunct="1">
              <a:spcAft>
                <a:spcPts val="1200"/>
              </a:spcAft>
              <a:buClr>
                <a:srgbClr val="083763"/>
              </a:buClr>
              <a:buSzPct val="95000"/>
              <a:buFont typeface="Wingdings 2" charset="0"/>
              <a:buChar char=""/>
            </a:pPr>
            <a:r>
              <a:rPr lang="en-GB" sz="2000" kern="1200" dirty="0">
                <a:solidFill>
                  <a:srgbClr val="000000"/>
                </a:solidFill>
                <a:latin typeface="Arial" charset="0"/>
                <a:ea typeface="ＭＳ Ｐゴシック" charset="0"/>
                <a:cs typeface="Arial" charset="0"/>
              </a:rPr>
              <a:t>From April 2004, 2 whole body measurement campaigns per year were performed in the schools of the District</a:t>
            </a:r>
          </a:p>
          <a:p>
            <a:pPr marL="273050" indent="-273050" eaLnBrk="1" hangingPunct="1">
              <a:spcAft>
                <a:spcPts val="1200"/>
              </a:spcAft>
              <a:buClr>
                <a:srgbClr val="083763"/>
              </a:buClr>
              <a:buSzPct val="95000"/>
              <a:buFont typeface="Wingdings 2" charset="0"/>
              <a:buChar char=""/>
            </a:pPr>
            <a:r>
              <a:rPr lang="en-GB" sz="2000" kern="1200" dirty="0">
                <a:solidFill>
                  <a:srgbClr val="000000"/>
                </a:solidFill>
                <a:latin typeface="Arial" charset="0"/>
                <a:ea typeface="ＭＳ Ｐゴシック" charset="0"/>
                <a:cs typeface="Arial" charset="0"/>
              </a:rPr>
              <a:t>In total more than </a:t>
            </a:r>
            <a:r>
              <a:rPr lang="en-GB" sz="2000" kern="1200" dirty="0" smtClean="0">
                <a:solidFill>
                  <a:srgbClr val="000000"/>
                </a:solidFill>
                <a:latin typeface="Arial" charset="0"/>
                <a:ea typeface="ＭＳ Ｐゴシック" charset="0"/>
                <a:cs typeface="Arial" charset="0"/>
              </a:rPr>
              <a:t>17,000 </a:t>
            </a:r>
            <a:r>
              <a:rPr lang="en-GB" sz="2000" kern="1200" dirty="0">
                <a:solidFill>
                  <a:srgbClr val="000000"/>
                </a:solidFill>
                <a:latin typeface="Arial" charset="0"/>
                <a:ea typeface="ＭＳ Ｐゴシック" charset="0"/>
                <a:cs typeface="Arial" charset="0"/>
              </a:rPr>
              <a:t>measurements have been performed to follow the 2500 school children of the District</a:t>
            </a:r>
          </a:p>
          <a:p>
            <a:pPr marL="273050" indent="-273050" eaLnBrk="1" hangingPunct="1">
              <a:spcAft>
                <a:spcPts val="1200"/>
              </a:spcAft>
              <a:buClr>
                <a:srgbClr val="083763"/>
              </a:buClr>
              <a:buSzPct val="95000"/>
              <a:buFont typeface="Wingdings 2" charset="0"/>
              <a:buChar char=""/>
            </a:pPr>
            <a:r>
              <a:rPr lang="en-GB" sz="2000" kern="1200" dirty="0">
                <a:solidFill>
                  <a:srgbClr val="000000"/>
                </a:solidFill>
                <a:latin typeface="Arial" charset="0"/>
                <a:ea typeface="ＭＳ Ｐゴシック" charset="0"/>
                <a:cs typeface="Arial" charset="0"/>
              </a:rPr>
              <a:t>The number of children with a whole body contamination higher than </a:t>
            </a:r>
            <a:r>
              <a:rPr lang="en-GB" sz="2000" kern="1200" dirty="0" smtClean="0">
                <a:solidFill>
                  <a:srgbClr val="000000"/>
                </a:solidFill>
                <a:latin typeface="Arial" charset="0"/>
                <a:ea typeface="ＭＳ Ｐゴシック" charset="0"/>
                <a:cs typeface="Arial" charset="0"/>
              </a:rPr>
              <a:t>100 </a:t>
            </a:r>
            <a:r>
              <a:rPr lang="en-GB" sz="2000" kern="1200" dirty="0" err="1">
                <a:solidFill>
                  <a:srgbClr val="000000"/>
                </a:solidFill>
                <a:latin typeface="Arial" charset="0"/>
                <a:ea typeface="ＭＳ Ｐゴシック" charset="0"/>
                <a:cs typeface="Arial" charset="0"/>
              </a:rPr>
              <a:t>Bq</a:t>
            </a:r>
            <a:r>
              <a:rPr lang="en-GB" sz="2000" kern="1200" dirty="0">
                <a:solidFill>
                  <a:srgbClr val="000000"/>
                </a:solidFill>
                <a:latin typeface="Arial" charset="0"/>
                <a:ea typeface="ＭＳ Ｐゴシック" charset="0"/>
                <a:cs typeface="Arial" charset="0"/>
              </a:rPr>
              <a:t>/kg of weight was significantly reduced from </a:t>
            </a:r>
            <a:r>
              <a:rPr lang="en-GB" sz="2000" kern="1200" dirty="0" smtClean="0">
                <a:solidFill>
                  <a:srgbClr val="000000"/>
                </a:solidFill>
                <a:latin typeface="Arial" charset="0"/>
                <a:ea typeface="ＭＳ Ｐゴシック" charset="0"/>
                <a:cs typeface="Arial" charset="0"/>
              </a:rPr>
              <a:t>more than 60 </a:t>
            </a:r>
            <a:r>
              <a:rPr lang="en-GB" sz="2000" kern="1200" dirty="0">
                <a:solidFill>
                  <a:srgbClr val="000000"/>
                </a:solidFill>
                <a:latin typeface="Arial" charset="0"/>
                <a:ea typeface="ＭＳ Ｐゴシック" charset="0"/>
                <a:cs typeface="Arial" charset="0"/>
              </a:rPr>
              <a:t>at the beginning of the project to less than 10 by the end of 2008. </a:t>
            </a:r>
          </a:p>
          <a:p>
            <a:pPr marL="273050" indent="-273050" eaLnBrk="1" hangingPunct="1">
              <a:spcAft>
                <a:spcPts val="1200"/>
              </a:spcAft>
              <a:buClr>
                <a:srgbClr val="083763"/>
              </a:buClr>
              <a:buSzPct val="95000"/>
              <a:buFont typeface="Wingdings 2" charset="0"/>
              <a:buChar char=""/>
            </a:pPr>
            <a:r>
              <a:rPr lang="en-GB" sz="2000" kern="1200" dirty="0">
                <a:solidFill>
                  <a:srgbClr val="000000"/>
                </a:solidFill>
                <a:latin typeface="Arial" charset="0"/>
                <a:ea typeface="ＭＳ Ｐゴシック" charset="0"/>
                <a:cs typeface="Arial" charset="0"/>
              </a:rPr>
              <a:t>The maximum level of whole body contamination was divided by </a:t>
            </a:r>
            <a:r>
              <a:rPr lang="en-GB" sz="2000" kern="1200" dirty="0" smtClean="0">
                <a:solidFill>
                  <a:srgbClr val="000000"/>
                </a:solidFill>
                <a:latin typeface="Arial" charset="0"/>
                <a:ea typeface="ＭＳ Ｐゴシック" charset="0"/>
                <a:cs typeface="Arial" charset="0"/>
              </a:rPr>
              <a:t>about 10 </a:t>
            </a:r>
            <a:r>
              <a:rPr lang="en-GB" sz="2000" kern="1200" dirty="0">
                <a:solidFill>
                  <a:srgbClr val="000000"/>
                </a:solidFill>
                <a:latin typeface="Arial" charset="0"/>
                <a:ea typeface="ＭＳ Ｐゴシック" charset="0"/>
                <a:cs typeface="Arial" charset="0"/>
              </a:rPr>
              <a:t>and the average individual dose by </a:t>
            </a:r>
            <a:r>
              <a:rPr lang="en-GB" sz="2000" kern="1200" dirty="0" smtClean="0">
                <a:solidFill>
                  <a:srgbClr val="000000"/>
                </a:solidFill>
                <a:latin typeface="Arial" charset="0"/>
                <a:ea typeface="ＭＳ Ｐゴシック" charset="0"/>
                <a:cs typeface="Arial" charset="0"/>
              </a:rPr>
              <a:t>about 2</a:t>
            </a:r>
            <a:endParaRPr lang="en-GB" sz="2000" kern="1200" dirty="0">
              <a:solidFill>
                <a:srgbClr val="000000"/>
              </a:solidFill>
              <a:latin typeface="Arial" charset="0"/>
              <a:ea typeface="ＭＳ Ｐゴシック" charset="0"/>
              <a:cs typeface="Arial" charset="0"/>
            </a:endParaRPr>
          </a:p>
          <a:p>
            <a:pPr eaLnBrk="1" hangingPunct="1">
              <a:spcAft>
                <a:spcPts val="1200"/>
              </a:spcAft>
            </a:pPr>
            <a:endParaRPr lang="fr-FR" sz="2000" dirty="0">
              <a:latin typeface="Constantia" charset="0"/>
              <a:ea typeface="ＭＳ Ｐゴシック" charset="0"/>
              <a:cs typeface="ＭＳ Ｐゴシック" charset="0"/>
            </a:endParaRPr>
          </a:p>
          <a:p>
            <a:pPr eaLnBrk="1" hangingPunct="1">
              <a:lnSpc>
                <a:spcPct val="90000"/>
              </a:lnSpc>
              <a:spcAft>
                <a:spcPts val="1200"/>
              </a:spcAft>
            </a:pPr>
            <a:endParaRPr lang="fr-FR" sz="2000" dirty="0">
              <a:latin typeface="Constantia" charset="0"/>
              <a:ea typeface="ＭＳ Ｐゴシック" charset="0"/>
              <a:cs typeface="ＭＳ Ｐゴシック" charset="0"/>
            </a:endParaRPr>
          </a:p>
          <a:p>
            <a:pPr eaLnBrk="1" hangingPunct="1">
              <a:spcAft>
                <a:spcPts val="1200"/>
              </a:spcAft>
              <a:buFont typeface="Wingdings" charset="0"/>
              <a:buNone/>
            </a:pPr>
            <a:endParaRPr lang="fr-FR" sz="2000" dirty="0">
              <a:latin typeface="Constantia" charset="0"/>
              <a:ea typeface="ＭＳ Ｐゴシック" charset="0"/>
              <a:cs typeface="ＭＳ Ｐゴシック" charset="0"/>
            </a:endParaRP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16</a:t>
            </a:fld>
            <a:endParaRPr lang="fr-FR" sz="1200" dirty="0">
              <a:solidFill>
                <a:srgbClr val="045C75"/>
              </a:solidFill>
              <a:latin typeface="Helvetica" charset="0"/>
            </a:endParaRPr>
          </a:p>
        </p:txBody>
      </p:sp>
    </p:spTree>
    <p:extLst>
      <p:ext uri="{BB962C8B-B14F-4D97-AF65-F5344CB8AC3E}">
        <p14:creationId xmlns:p14="http://schemas.microsoft.com/office/powerpoint/2010/main" val="420630365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17</a:t>
            </a:fld>
            <a:endParaRPr lang="fr-FR" sz="1200" dirty="0">
              <a:solidFill>
                <a:srgbClr val="045C75"/>
              </a:solidFill>
              <a:latin typeface="Helvetica" charset="0"/>
            </a:endParaRPr>
          </a:p>
        </p:txBody>
      </p:sp>
      <p:sp>
        <p:nvSpPr>
          <p:cNvPr id="45059" name="Rectangle 2"/>
          <p:cNvSpPr>
            <a:spLocks noGrp="1" noChangeArrowheads="1"/>
          </p:cNvSpPr>
          <p:nvPr>
            <p:ph type="title" idx="4294967295"/>
          </p:nvPr>
        </p:nvSpPr>
        <p:spPr>
          <a:xfrm>
            <a:off x="0" y="548680"/>
            <a:ext cx="9036496" cy="53340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marL="342900" indent="-342900" eaLnBrk="1" hangingPunct="1">
              <a:spcBef>
                <a:spcPct val="20000"/>
              </a:spcBef>
              <a:spcAft>
                <a:spcPts val="1200"/>
              </a:spcAft>
              <a:defRPr/>
            </a:pPr>
            <a:r>
              <a:rPr lang="en-GB" b="1" kern="1200" dirty="0">
                <a:latin typeface="Arial"/>
                <a:cs typeface="Arial"/>
              </a:rPr>
              <a:t>Results of the whole body measurement campaigns</a:t>
            </a:r>
          </a:p>
        </p:txBody>
      </p:sp>
      <p:graphicFrame>
        <p:nvGraphicFramePr>
          <p:cNvPr id="5" name="Group 180"/>
          <p:cNvGraphicFramePr>
            <a:graphicFrameLocks noGrp="1"/>
          </p:cNvGraphicFramePr>
          <p:nvPr>
            <p:extLst>
              <p:ext uri="{D42A27DB-BD31-4B8C-83A1-F6EECF244321}">
                <p14:modId xmlns:p14="http://schemas.microsoft.com/office/powerpoint/2010/main" val="1463111403"/>
              </p:ext>
            </p:extLst>
          </p:nvPr>
        </p:nvGraphicFramePr>
        <p:xfrm>
          <a:off x="1331640" y="1556792"/>
          <a:ext cx="7620000" cy="4618039"/>
        </p:xfrm>
        <a:graphic>
          <a:graphicData uri="http://schemas.openxmlformats.org/drawingml/2006/table">
            <a:tbl>
              <a:tblPr/>
              <a:tblGrid>
                <a:gridCol w="1344613"/>
                <a:gridCol w="1175667"/>
                <a:gridCol w="936104"/>
                <a:gridCol w="1152128"/>
                <a:gridCol w="1592263"/>
                <a:gridCol w="1419225"/>
              </a:tblGrid>
              <a:tr h="1165939">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endParaRPr kumimoji="0" lang="en-GB" sz="1500" b="1" i="0" u="none" strike="noStrike" cap="none" normalizeH="0" baseline="0">
                        <a:ln>
                          <a:noFill/>
                        </a:ln>
                        <a:solidFill>
                          <a:schemeClr val="tx1"/>
                        </a:solidFill>
                        <a:effectLst/>
                        <a:latin typeface="Helvetica" pitchFamily="33" charset="0"/>
                        <a:ea typeface="ＭＳ Ｐゴシック" pitchFamily="33" charset="-128"/>
                        <a:cs typeface="ＭＳ Ｐゴシック" pitchFamily="33" charset="-128"/>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Number of measures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Mean value (Bq/kg)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Maximum value</a:t>
                      </a:r>
                    </a:p>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(Bq/kg)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dirty="0" smtClean="0">
                          <a:ln>
                            <a:noFill/>
                          </a:ln>
                          <a:solidFill>
                            <a:schemeClr val="tx1"/>
                          </a:solidFill>
                          <a:effectLst/>
                          <a:latin typeface="Helvetica" pitchFamily="33" charset="0"/>
                          <a:ea typeface="ＭＳ Ｐゴシック" pitchFamily="33" charset="-128"/>
                          <a:cs typeface="ＭＳ Ｐゴシック" pitchFamily="33" charset="-128"/>
                        </a:rPr>
                        <a:t>Number of  measurements</a:t>
                      </a:r>
                      <a:br>
                        <a:rPr kumimoji="0" lang="en-GB" sz="1500" b="1" i="0" u="none" strike="noStrike" cap="none" normalizeH="0" baseline="0" dirty="0" smtClean="0">
                          <a:ln>
                            <a:noFill/>
                          </a:ln>
                          <a:solidFill>
                            <a:schemeClr val="tx1"/>
                          </a:solidFill>
                          <a:effectLst/>
                          <a:latin typeface="Helvetica" pitchFamily="33" charset="0"/>
                          <a:ea typeface="ＭＳ Ｐゴシック" pitchFamily="33" charset="-128"/>
                          <a:cs typeface="ＭＳ Ｐゴシック" pitchFamily="33" charset="-128"/>
                        </a:rPr>
                      </a:br>
                      <a:r>
                        <a:rPr kumimoji="0" lang="en-GB" sz="1500" b="1" i="0" u="none" strike="noStrike" cap="none" normalizeH="0" baseline="0" dirty="0" smtClean="0">
                          <a:ln>
                            <a:noFill/>
                          </a:ln>
                          <a:solidFill>
                            <a:schemeClr val="tx1"/>
                          </a:solidFill>
                          <a:effectLst/>
                          <a:latin typeface="Helvetica" pitchFamily="33" charset="0"/>
                          <a:ea typeface="ＭＳ Ｐゴシック" pitchFamily="33" charset="-128"/>
                          <a:cs typeface="ＭＳ Ｐゴシック" pitchFamily="33" charset="-128"/>
                        </a:rPr>
                        <a:t> &gt; 50 </a:t>
                      </a:r>
                      <a:r>
                        <a:rPr kumimoji="0" lang="en-GB" sz="1500" b="1" i="0" u="none" strike="noStrike" cap="none" normalizeH="0" baseline="0" dirty="0" err="1" smtClean="0">
                          <a:ln>
                            <a:noFill/>
                          </a:ln>
                          <a:solidFill>
                            <a:schemeClr val="tx1"/>
                          </a:solidFill>
                          <a:effectLst/>
                          <a:latin typeface="Helvetica" pitchFamily="33" charset="0"/>
                          <a:ea typeface="ＭＳ Ｐゴシック" pitchFamily="33" charset="-128"/>
                          <a:cs typeface="ＭＳ Ｐゴシック" pitchFamily="33" charset="-128"/>
                        </a:rPr>
                        <a:t>Bq</a:t>
                      </a:r>
                      <a:r>
                        <a:rPr kumimoji="0" lang="en-GB" sz="1500" b="1" i="0" u="none" strike="noStrike" cap="none" normalizeH="0" baseline="0" dirty="0" smtClean="0">
                          <a:ln>
                            <a:noFill/>
                          </a:ln>
                          <a:solidFill>
                            <a:schemeClr val="tx1"/>
                          </a:solidFill>
                          <a:effectLst/>
                          <a:latin typeface="Helvetica" pitchFamily="33" charset="0"/>
                          <a:ea typeface="ＭＳ Ｐゴシック" pitchFamily="33" charset="-128"/>
                          <a:cs typeface="ＭＳ Ｐゴシック" pitchFamily="33" charset="-128"/>
                        </a:rPr>
                        <a:t>/kg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Number of  maesures</a:t>
                      </a:r>
                      <a:b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b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&gt; 100 Bq/kg</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370">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Autumn 04</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2592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2660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249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64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55">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Spring 05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2526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29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134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18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55">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Autumn 05</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2612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190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109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12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55">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Spring 06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2530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25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168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55">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rgbClr val="FF0000"/>
                          </a:solidFill>
                          <a:effectLst/>
                          <a:latin typeface="Helvetica" pitchFamily="33" charset="0"/>
                          <a:ea typeface="ＭＳ Ｐゴシック" pitchFamily="33" charset="-128"/>
                          <a:cs typeface="ＭＳ Ｐゴシック" pitchFamily="33" charset="-128"/>
                        </a:rPr>
                        <a:t>Autumn 06</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rgbClr val="000053"/>
                          </a:solidFill>
                          <a:effectLst/>
                          <a:latin typeface="Helvetica" pitchFamily="33" charset="0"/>
                          <a:ea typeface="ＭＳ Ｐゴシック" pitchFamily="33" charset="-128"/>
                          <a:cs typeface="ＭＳ Ｐゴシック" pitchFamily="33" charset="-128"/>
                        </a:rPr>
                        <a:t>2486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rgbClr val="000053"/>
                          </a:solidFill>
                          <a:effectLst/>
                          <a:latin typeface="Helvetica" pitchFamily="33" charset="0"/>
                          <a:ea typeface="ＭＳ Ｐゴシック" pitchFamily="33" charset="-128"/>
                          <a:cs typeface="ＭＳ Ｐゴシック" pitchFamily="33" charset="-128"/>
                        </a:rPr>
                        <a:t>~ 31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FF0000"/>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rgbClr val="000053"/>
                          </a:solidFill>
                          <a:effectLst/>
                          <a:latin typeface="Helvetica" pitchFamily="33" charset="0"/>
                          <a:ea typeface="ＭＳ Ｐゴシック" pitchFamily="33" charset="-128"/>
                          <a:cs typeface="ＭＳ Ｐゴシック" pitchFamily="33" charset="-128"/>
                        </a:rPr>
                        <a:t> 980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FF0000"/>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rgbClr val="FF0000"/>
                          </a:solidFill>
                          <a:effectLst/>
                          <a:latin typeface="Helvetica" pitchFamily="33" charset="0"/>
                          <a:ea typeface="ＭＳ Ｐゴシック" pitchFamily="33" charset="-128"/>
                          <a:cs typeface="ＭＳ Ｐゴシック" pitchFamily="33" charset="-128"/>
                        </a:rPr>
                        <a:t> </a:t>
                      </a:r>
                      <a:r>
                        <a:rPr kumimoji="0" lang="en-GB" sz="1800" b="1" i="0" u="none" strike="noStrike" cap="none" normalizeH="0" baseline="0" smtClean="0">
                          <a:ln>
                            <a:noFill/>
                          </a:ln>
                          <a:solidFill>
                            <a:srgbClr val="FF0000"/>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rgbClr val="000053"/>
                          </a:solidFill>
                          <a:effectLst/>
                          <a:latin typeface="Helvetica" pitchFamily="33" charset="0"/>
                          <a:ea typeface="ＭＳ Ｐゴシック" pitchFamily="33" charset="-128"/>
                          <a:cs typeface="ＭＳ Ｐゴシック" pitchFamily="33" charset="-128"/>
                        </a:rPr>
                        <a:t> 242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FF0000"/>
                          </a:solidFill>
                          <a:effectLst/>
                          <a:latin typeface="Times" pitchFamily="33" charset="0"/>
                          <a:ea typeface="ＭＳ Ｐゴシック" pitchFamily="33" charset="-128"/>
                          <a:cs typeface="ＭＳ Ｐゴシック" pitchFamily="33" charset="-128"/>
                          <a:sym typeface="Zapf Dingbats" pitchFamily="33" charset="2"/>
                        </a:rPr>
                        <a:t> </a:t>
                      </a:r>
                      <a:r>
                        <a:rPr kumimoji="0" lang="en-GB" sz="1500" b="1" i="0" u="none" strike="noStrike" cap="none" normalizeH="0" baseline="0" smtClean="0">
                          <a:ln>
                            <a:noFill/>
                          </a:ln>
                          <a:solidFill>
                            <a:srgbClr val="000053"/>
                          </a:solidFill>
                          <a:effectLst/>
                          <a:latin typeface="Helvetica" pitchFamily="33" charset="0"/>
                          <a:ea typeface="ＭＳ Ｐゴシック" pitchFamily="33" charset="-128"/>
                          <a:cs typeface="ＭＳ Ｐゴシック" pitchFamily="33" charset="-128"/>
                        </a:rPr>
                        <a:t> 43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55">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Spring 07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2438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800" b="1" i="0" u="none" strike="noStrike" cap="none" normalizeH="0" baseline="0" smtClean="0">
                          <a:ln>
                            <a:noFill/>
                          </a:ln>
                          <a:solidFill>
                            <a:srgbClr val="70FF17"/>
                          </a:solidFill>
                          <a:effectLst/>
                          <a:latin typeface="Times" pitchFamily="33" charset="0"/>
                          <a:ea typeface="ＭＳ Ｐゴシック" pitchFamily="33" charset="-128"/>
                          <a:cs typeface="ＭＳ Ｐゴシック" pitchFamily="33" charset="-128"/>
                          <a:sym typeface="Zapf Dingbats" pitchFamily="33" charset="2"/>
                        </a:rPr>
                        <a:t> </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247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 </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32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 </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55">
                <a:tc>
                  <a:txBody>
                    <a:bodyPr/>
                    <a:lstStyle/>
                    <a:p>
                      <a:pPr marL="0" marR="0" lvl="0" indent="0" algn="l"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Autumn 07</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1705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 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9DFF1E"/>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800" b="1" i="0" u="none" strike="noStrike" cap="none" normalizeH="0" baseline="0" smtClean="0">
                          <a:ln>
                            <a:noFill/>
                          </a:ln>
                          <a:solidFill>
                            <a:srgbClr val="70FF17"/>
                          </a:solidFill>
                          <a:effectLst/>
                          <a:latin typeface="Times" pitchFamily="33" charset="0"/>
                          <a:ea typeface="ＭＳ Ｐゴシック" pitchFamily="33" charset="-128"/>
                          <a:cs typeface="ＭＳ Ｐゴシック" pitchFamily="33" charset="-128"/>
                          <a:sym typeface="Zapf Dingbats" pitchFamily="33" charset="2"/>
                        </a:rPr>
                        <a:t> </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235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smtClean="0">
                          <a:ln>
                            <a:noFill/>
                          </a:ln>
                          <a:solidFill>
                            <a:srgbClr val="FF0000"/>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smtClean="0">
                          <a:ln>
                            <a:noFill/>
                          </a:ln>
                          <a:solidFill>
                            <a:srgbClr val="FF0000"/>
                          </a:solidFill>
                          <a:effectLst/>
                          <a:latin typeface="Helvetica" pitchFamily="33" charset="0"/>
                          <a:ea typeface="ＭＳ Ｐゴシック" pitchFamily="33" charset="-128"/>
                          <a:cs typeface="ＭＳ Ｐゴシック" pitchFamily="33" charset="-128"/>
                        </a:rPr>
                        <a:t> </a:t>
                      </a:r>
                      <a:r>
                        <a:rPr kumimoji="0" lang="en-GB" sz="1500" b="1" i="0" u="none" strike="noStrike" cap="none" normalizeH="0" baseline="0" smtClean="0">
                          <a:ln>
                            <a:noFill/>
                          </a:ln>
                          <a:solidFill>
                            <a:schemeClr val="tx1"/>
                          </a:solidFill>
                          <a:effectLst/>
                          <a:latin typeface="Helvetica" pitchFamily="33" charset="0"/>
                          <a:ea typeface="ＭＳ Ｐゴシック" pitchFamily="33" charset="-128"/>
                          <a:cs typeface="ＭＳ Ｐゴシック" pitchFamily="33" charset="-128"/>
                        </a:rPr>
                        <a:t>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
                          <a:schemeClr val="folHlink"/>
                        </a:buClr>
                        <a:buSzPct val="75000"/>
                        <a:buFont typeface="Wingdings" pitchFamily="33" charset="2"/>
                        <a:buNone/>
                        <a:tabLst/>
                      </a:pPr>
                      <a:r>
                        <a:rPr kumimoji="0" lang="en-GB" sz="1800" b="1" i="0" u="none" strike="noStrike" cap="none" normalizeH="0" baseline="0" dirty="0" smtClean="0">
                          <a:ln>
                            <a:noFill/>
                          </a:ln>
                          <a:solidFill>
                            <a:srgbClr val="FF0000"/>
                          </a:solidFill>
                          <a:effectLst/>
                          <a:latin typeface="Times" pitchFamily="33" charset="0"/>
                          <a:ea typeface="ＭＳ Ｐゴシック" pitchFamily="33" charset="-128"/>
                          <a:cs typeface="ＭＳ Ｐゴシック" pitchFamily="33" charset="-128"/>
                          <a:sym typeface="Zapf Dingbats" pitchFamily="33" charset="2"/>
                        </a:rPr>
                        <a:t></a:t>
                      </a:r>
                      <a:r>
                        <a:rPr kumimoji="0" lang="en-GB" sz="1500" b="1" i="0" u="none" strike="noStrike" cap="none" normalizeH="0" baseline="0" dirty="0" smtClean="0">
                          <a:ln>
                            <a:noFill/>
                          </a:ln>
                          <a:solidFill>
                            <a:schemeClr val="tx1"/>
                          </a:solidFill>
                          <a:effectLst/>
                          <a:latin typeface="Helvetica" pitchFamily="33" charset="0"/>
                          <a:ea typeface="ＭＳ Ｐゴシック" pitchFamily="33" charset="-128"/>
                          <a:cs typeface="ＭＳ Ｐゴシック" pitchFamily="33" charset="-128"/>
                        </a:rPr>
                        <a:t> 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1200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14332" y="-47927"/>
            <a:ext cx="9050828" cy="1172671"/>
          </a:xfrm>
          <a:ln>
            <a:miter lim="800000"/>
            <a:headEnd/>
            <a:tailEnd/>
          </a:ln>
          <a:extLst/>
        </p:spPr>
        <p:txBody>
          <a:bodyPr>
            <a:normAutofit fontScale="90000"/>
            <a:scene3d>
              <a:camera prst="orthographicFront"/>
              <a:lightRig rig="threePt" dir="t"/>
            </a:scene3d>
            <a:sp3d extrusionH="57150">
              <a:bevelT w="38100" h="38100"/>
              <a:extrusionClr>
                <a:schemeClr val="tx1"/>
              </a:extrusionClr>
            </a:sp3d>
          </a:bodyPr>
          <a:lstStyle/>
          <a:p>
            <a:pPr marL="342900" indent="-342900" eaLnBrk="1" hangingPunct="1">
              <a:spcBef>
                <a:spcPct val="20000"/>
              </a:spcBef>
              <a:spcAft>
                <a:spcPts val="1200"/>
              </a:spcAft>
              <a:defRPr/>
            </a:pPr>
            <a:r>
              <a:rPr lang="en-GB" b="1" kern="1200" dirty="0">
                <a:latin typeface="Arial"/>
                <a:cs typeface="Arial"/>
              </a:rPr>
              <a:t>Typical dose distribution from caesium </a:t>
            </a:r>
            <a:r>
              <a:rPr lang="en-GB" b="1" kern="1200" dirty="0" smtClean="0">
                <a:latin typeface="Arial"/>
                <a:cs typeface="Arial"/>
              </a:rPr>
              <a:t>intake of </a:t>
            </a:r>
            <a:br>
              <a:rPr lang="en-GB" b="1" kern="1200" dirty="0" smtClean="0">
                <a:latin typeface="Arial"/>
                <a:cs typeface="Arial"/>
              </a:rPr>
            </a:br>
            <a:r>
              <a:rPr lang="en-GB" b="1" kern="1200" dirty="0" smtClean="0">
                <a:latin typeface="Arial"/>
                <a:cs typeface="Arial"/>
              </a:rPr>
              <a:t>children </a:t>
            </a:r>
            <a:r>
              <a:rPr lang="en-GB" b="1" kern="1200" dirty="0">
                <a:latin typeface="Arial"/>
                <a:cs typeface="Arial"/>
              </a:rPr>
              <a:t>in the contaminated area around Chernobyl </a:t>
            </a:r>
            <a:br>
              <a:rPr lang="en-GB" b="1" kern="1200" dirty="0">
                <a:latin typeface="Arial"/>
                <a:cs typeface="Arial"/>
              </a:rPr>
            </a:br>
            <a:r>
              <a:rPr lang="en-GB" b="1" kern="1200" dirty="0">
                <a:latin typeface="Arial"/>
                <a:cs typeface="Arial"/>
              </a:rPr>
              <a:t>20 years after the accident</a:t>
            </a:r>
          </a:p>
        </p:txBody>
      </p:sp>
      <p:pic>
        <p:nvPicPr>
          <p:cNvPr id="54274" name="Image 6" descr="distribution bragin.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72816"/>
            <a:ext cx="72802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cteur droit 5"/>
          <p:cNvCxnSpPr/>
          <p:nvPr/>
        </p:nvCxnSpPr>
        <p:spPr>
          <a:xfrm rot="5400000" flipH="1" flipV="1">
            <a:off x="4915694" y="4380706"/>
            <a:ext cx="3276600" cy="1588"/>
          </a:xfrm>
          <a:prstGeom prst="line">
            <a:avLst/>
          </a:prstGeom>
          <a:ln w="28575"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4277" name="ZoneTexte 6"/>
          <p:cNvSpPr txBox="1">
            <a:spLocks noChangeArrowheads="1"/>
          </p:cNvSpPr>
          <p:nvPr/>
        </p:nvSpPr>
        <p:spPr bwMode="auto">
          <a:xfrm>
            <a:off x="4800600" y="2209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18288"/>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20000"/>
              </a:spcBef>
              <a:buClr>
                <a:srgbClr val="0BD0D9"/>
              </a:buClr>
              <a:buSzPct val="95000"/>
              <a:buFont typeface="Wingdings 2" charset="0"/>
              <a:buNone/>
            </a:pPr>
            <a:r>
              <a:rPr lang="en-GB" sz="2000" b="1">
                <a:solidFill>
                  <a:srgbClr val="800000"/>
                </a:solidFill>
              </a:rPr>
              <a:t>Reference level: 1 mSv</a:t>
            </a:r>
          </a:p>
        </p:txBody>
      </p:sp>
      <p:sp>
        <p:nvSpPr>
          <p:cNvPr id="7"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18</a:t>
            </a:fld>
            <a:endParaRPr lang="fr-FR" sz="1200" dirty="0">
              <a:solidFill>
                <a:srgbClr val="045C75"/>
              </a:solidFill>
              <a:latin typeface="Helvetica" charset="0"/>
            </a:endParaRPr>
          </a:p>
        </p:txBody>
      </p:sp>
    </p:spTree>
    <p:extLst>
      <p:ext uri="{BB962C8B-B14F-4D97-AF65-F5344CB8AC3E}">
        <p14:creationId xmlns:p14="http://schemas.microsoft.com/office/powerpoint/2010/main" val="4072742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72008" y="152400"/>
            <a:ext cx="8964488" cy="914400"/>
          </a:xfrm>
        </p:spPr>
        <p:txBody>
          <a:bodyPr/>
          <a:lstStyle/>
          <a:p>
            <a:pPr eaLnBrk="1" hangingPunct="1">
              <a:defRPr/>
            </a:pPr>
            <a:r>
              <a:rPr lang="en-US" sz="2400" b="1" dirty="0" smtClean="0">
                <a:latin typeface="Arial"/>
                <a:cs typeface="Arial"/>
              </a:rPr>
              <a:t>Background : the ETHOS project and CORE program </a:t>
            </a:r>
            <a:br>
              <a:rPr lang="en-US" sz="2400" b="1" dirty="0" smtClean="0">
                <a:latin typeface="Arial"/>
                <a:cs typeface="Arial"/>
              </a:rPr>
            </a:br>
            <a:r>
              <a:rPr lang="en-US" sz="2400" b="1" dirty="0" smtClean="0">
                <a:latin typeface="Arial"/>
                <a:cs typeface="Arial"/>
              </a:rPr>
              <a:t>in Belarus (1996-2008)</a:t>
            </a:r>
            <a:endParaRPr lang="fr-FR" sz="2400" b="1" dirty="0" smtClean="0">
              <a:latin typeface="Arial"/>
              <a:cs typeface="Arial"/>
            </a:endParaRPr>
          </a:p>
        </p:txBody>
      </p:sp>
      <p:sp>
        <p:nvSpPr>
          <p:cNvPr id="23556" name="Rectangle 4"/>
          <p:cNvSpPr>
            <a:spLocks noGrp="1" noChangeArrowheads="1"/>
          </p:cNvSpPr>
          <p:nvPr>
            <p:ph idx="1"/>
          </p:nvPr>
        </p:nvSpPr>
        <p:spPr>
          <a:xfrm>
            <a:off x="1547664" y="1556792"/>
            <a:ext cx="7416824" cy="4896544"/>
          </a:xfrm>
        </p:spPr>
        <p:txBody>
          <a:bodyPr/>
          <a:lstStyle/>
          <a:p>
            <a:pPr marL="273050" indent="-273050" eaLnBrk="1" hangingPunct="1">
              <a:spcAft>
                <a:spcPts val="1200"/>
              </a:spcAft>
              <a:buClr>
                <a:srgbClr val="083763"/>
              </a:buClr>
              <a:buSzPct val="95000"/>
              <a:buFont typeface="Wingdings 2" charset="0"/>
              <a:buChar char=""/>
            </a:pPr>
            <a:r>
              <a:rPr lang="en-US" b="1" kern="1200" dirty="0">
                <a:solidFill>
                  <a:schemeClr val="tx2"/>
                </a:solidFill>
                <a:latin typeface="Arial" charset="0"/>
                <a:ea typeface="ＭＳ Ｐゴシック" charset="0"/>
                <a:cs typeface="Arial" charset="0"/>
              </a:rPr>
              <a:t>Pilot experiments </a:t>
            </a:r>
            <a:r>
              <a:rPr lang="en-US" kern="1200" dirty="0">
                <a:latin typeface="Arial" charset="0"/>
                <a:ea typeface="ＭＳ Ｐゴシック" charset="0"/>
                <a:cs typeface="Arial" charset="0"/>
              </a:rPr>
              <a:t>supported by the Belarus authorities in 4 districts of Southern Belarus affected by the </a:t>
            </a:r>
            <a:r>
              <a:rPr lang="en-US" kern="1200" dirty="0" smtClean="0">
                <a:latin typeface="Arial" charset="0"/>
                <a:ea typeface="ＭＳ Ｐゴシック" charset="0"/>
                <a:cs typeface="Arial" charset="0"/>
              </a:rPr>
              <a:t>Chernobyl accident</a:t>
            </a:r>
            <a:endParaRPr lang="en-US" kern="1200" dirty="0">
              <a:latin typeface="Arial" charset="0"/>
              <a:ea typeface="ＭＳ Ｐゴシック" charset="0"/>
              <a:cs typeface="Arial" charset="0"/>
            </a:endParaRPr>
          </a:p>
          <a:p>
            <a:pPr marL="273050" indent="-273050" eaLnBrk="1" hangingPunct="1">
              <a:spcAft>
                <a:spcPts val="1200"/>
              </a:spcAft>
              <a:buClr>
                <a:srgbClr val="083763"/>
              </a:buClr>
              <a:buSzPct val="95000"/>
              <a:buFont typeface="Wingdings 2" charset="0"/>
              <a:buChar char=""/>
            </a:pPr>
            <a:r>
              <a:rPr lang="en-US" kern="1200" dirty="0">
                <a:latin typeface="Arial" charset="0"/>
                <a:ea typeface="ＭＳ Ｐゴシック" charset="0"/>
                <a:cs typeface="Arial" charset="0"/>
              </a:rPr>
              <a:t>Aiming at developing a </a:t>
            </a:r>
            <a:r>
              <a:rPr lang="en-US" b="1" kern="1200" dirty="0">
                <a:solidFill>
                  <a:srgbClr val="003366"/>
                </a:solidFill>
                <a:latin typeface="Arial" charset="0"/>
                <a:ea typeface="ＭＳ Ｐゴシック" charset="0"/>
                <a:cs typeface="Arial" charset="0"/>
              </a:rPr>
              <a:t>sustainable improvement of the living conditions</a:t>
            </a:r>
            <a:r>
              <a:rPr lang="en-US" kern="1200" dirty="0">
                <a:latin typeface="Arial" charset="0"/>
                <a:ea typeface="ＭＳ Ｐゴシック" charset="0"/>
                <a:cs typeface="Arial" charset="0"/>
              </a:rPr>
              <a:t> of the local </a:t>
            </a:r>
            <a:r>
              <a:rPr lang="en-US" kern="1200" dirty="0" smtClean="0">
                <a:latin typeface="Arial" charset="0"/>
                <a:ea typeface="ＭＳ Ｐゴシック" charset="0"/>
                <a:cs typeface="Arial" charset="0"/>
              </a:rPr>
              <a:t>population </a:t>
            </a:r>
            <a:endParaRPr lang="en-US" kern="1200" dirty="0">
              <a:latin typeface="Arial" charset="0"/>
              <a:ea typeface="ＭＳ Ｐゴシック" charset="0"/>
              <a:cs typeface="Arial" charset="0"/>
            </a:endParaRPr>
          </a:p>
          <a:p>
            <a:pPr marL="273050" indent="-273050" eaLnBrk="1" hangingPunct="1">
              <a:spcAft>
                <a:spcPts val="1200"/>
              </a:spcAft>
              <a:buClr>
                <a:srgbClr val="083763"/>
              </a:buClr>
              <a:buSzPct val="95000"/>
              <a:buFont typeface="Wingdings 2" charset="0"/>
              <a:buChar char=""/>
            </a:pPr>
            <a:r>
              <a:rPr lang="en-US" kern="1200" dirty="0">
                <a:latin typeface="Arial" charset="0"/>
                <a:ea typeface="ＭＳ Ｐゴシック" charset="0"/>
                <a:cs typeface="Arial" charset="0"/>
              </a:rPr>
              <a:t>Based on the </a:t>
            </a:r>
            <a:r>
              <a:rPr lang="en-US" b="1" kern="1200" dirty="0">
                <a:solidFill>
                  <a:schemeClr val="tx2"/>
                </a:solidFill>
                <a:latin typeface="Arial" charset="0"/>
                <a:ea typeface="ＭＳ Ｐゴシック" charset="0"/>
                <a:cs typeface="Arial" charset="0"/>
              </a:rPr>
              <a:t>direct involvement of the local </a:t>
            </a:r>
            <a:r>
              <a:rPr lang="en-US" b="1" kern="1200" dirty="0" smtClean="0">
                <a:solidFill>
                  <a:schemeClr val="tx2"/>
                </a:solidFill>
                <a:latin typeface="Arial" charset="0"/>
                <a:ea typeface="ＭＳ Ｐゴシック" charset="0"/>
                <a:cs typeface="Arial" charset="0"/>
              </a:rPr>
              <a:t>population </a:t>
            </a:r>
            <a:r>
              <a:rPr lang="en-US" kern="1200" dirty="0">
                <a:latin typeface="Arial" charset="0"/>
                <a:ea typeface="ＭＳ Ｐゴシック" charset="0"/>
                <a:cs typeface="Arial" charset="0"/>
              </a:rPr>
              <a:t>in </a:t>
            </a:r>
            <a:r>
              <a:rPr lang="en-US" kern="1200" dirty="0" smtClean="0">
                <a:latin typeface="Arial" charset="0"/>
                <a:ea typeface="ＭＳ Ｐゴシック" charset="0"/>
                <a:cs typeface="Arial" charset="0"/>
              </a:rPr>
              <a:t>its </a:t>
            </a:r>
            <a:r>
              <a:rPr lang="en-US" kern="1200" dirty="0">
                <a:latin typeface="Arial" charset="0"/>
                <a:ea typeface="ＭＳ Ｐゴシック" charset="0"/>
                <a:cs typeface="Arial" charset="0"/>
              </a:rPr>
              <a:t>own protection </a:t>
            </a:r>
          </a:p>
          <a:p>
            <a:pPr marL="273050" indent="-273050" eaLnBrk="1" hangingPunct="1">
              <a:spcAft>
                <a:spcPts val="1200"/>
              </a:spcAft>
              <a:buClr>
                <a:srgbClr val="083763"/>
              </a:buClr>
              <a:buSzPct val="95000"/>
              <a:buFont typeface="Wingdings 2" charset="0"/>
              <a:buChar char=""/>
            </a:pPr>
            <a:r>
              <a:rPr lang="en-US" b="1" kern="1200" dirty="0" smtClean="0">
                <a:solidFill>
                  <a:schemeClr val="tx2"/>
                </a:solidFill>
                <a:latin typeface="Arial" charset="0"/>
                <a:ea typeface="ＭＳ Ｐゴシック" charset="0"/>
                <a:cs typeface="Arial" charset="0"/>
              </a:rPr>
              <a:t>Addressing its </a:t>
            </a:r>
            <a:r>
              <a:rPr lang="en-US" b="1" kern="1200" dirty="0">
                <a:solidFill>
                  <a:srgbClr val="003366"/>
                </a:solidFill>
                <a:latin typeface="Arial" charset="0"/>
                <a:ea typeface="ＭＳ Ｐゴシック" charset="0"/>
                <a:cs typeface="Arial" charset="0"/>
              </a:rPr>
              <a:t>key concerns </a:t>
            </a:r>
            <a:r>
              <a:rPr lang="en-US" kern="1200" dirty="0">
                <a:latin typeface="Arial" charset="0"/>
                <a:ea typeface="ＭＳ Ｐゴシック" charset="0"/>
                <a:cs typeface="Arial" charset="0"/>
              </a:rPr>
              <a:t>: protection of children, radiological quality of foodstuffs (particularly milk and meat), management of the </a:t>
            </a:r>
            <a:r>
              <a:rPr lang="en-US" kern="1200" dirty="0" smtClean="0">
                <a:latin typeface="Arial" charset="0"/>
                <a:ea typeface="ＭＳ Ｐゴシック" charset="0"/>
                <a:cs typeface="Arial" charset="0"/>
              </a:rPr>
              <a:t>domestic radioactive </a:t>
            </a:r>
            <a:r>
              <a:rPr lang="en-US" kern="1200" dirty="0">
                <a:latin typeface="Arial" charset="0"/>
                <a:ea typeface="ＭＳ Ｐゴシック" charset="0"/>
                <a:cs typeface="Arial" charset="0"/>
              </a:rPr>
              <a:t>waste, …</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
        <p:nvSpPr>
          <p:cNvPr id="5" name="Espace réservé du numéro de diapositive 5"/>
          <p:cNvSpPr>
            <a:spLocks noGrp="1"/>
          </p:cNvSpPr>
          <p:nvPr>
            <p:ph type="sldNum" sz="quarter" idx="4294967295"/>
          </p:nvPr>
        </p:nvSpPr>
        <p:spPr bwMode="auto">
          <a:xfrm>
            <a:off x="7203504"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a:t>
            </a:fld>
            <a:endParaRPr lang="fr-FR" sz="1200" dirty="0">
              <a:solidFill>
                <a:srgbClr val="045C75"/>
              </a:solidFill>
              <a:latin typeface="Helvetica" charset="0"/>
            </a:endParaRPr>
          </a:p>
        </p:txBody>
      </p:sp>
    </p:spTree>
    <p:extLst>
      <p:ext uri="{BB962C8B-B14F-4D97-AF65-F5344CB8AC3E}">
        <p14:creationId xmlns:p14="http://schemas.microsoft.com/office/powerpoint/2010/main" val="174059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7504" y="116632"/>
            <a:ext cx="8892480" cy="990600"/>
          </a:xfrm>
        </p:spPr>
        <p:txBody>
          <a:bodyPr>
            <a:normAutofit fontScale="90000"/>
          </a:bodyPr>
          <a:lstStyle/>
          <a:p>
            <a:pPr eaLnBrk="1" hangingPunct="1">
              <a:defRPr/>
            </a:pPr>
            <a:r>
              <a:rPr lang="en-GB" sz="2400" dirty="0" smtClean="0">
                <a:solidFill>
                  <a:srgbClr val="000045"/>
                </a:solidFill>
                <a:latin typeface="Arial" pitchFamily="-1" charset="0"/>
                <a:ea typeface="Arial" pitchFamily="-1" charset="0"/>
                <a:cs typeface="Arial" pitchFamily="-1" charset="0"/>
              </a:rPr>
              <a:t/>
            </a:r>
            <a:br>
              <a:rPr lang="en-GB" sz="2400" dirty="0" smtClean="0">
                <a:solidFill>
                  <a:srgbClr val="000045"/>
                </a:solidFill>
                <a:latin typeface="Arial" pitchFamily="-1" charset="0"/>
                <a:ea typeface="Arial" pitchFamily="-1" charset="0"/>
                <a:cs typeface="Arial" pitchFamily="-1" charset="0"/>
              </a:rPr>
            </a:br>
            <a:r>
              <a:rPr lang="en-GB" sz="2400" dirty="0">
                <a:solidFill>
                  <a:srgbClr val="000045"/>
                </a:solidFill>
                <a:latin typeface="Arial" pitchFamily="-1" charset="0"/>
                <a:ea typeface="Arial" pitchFamily="-1" charset="0"/>
                <a:cs typeface="Arial" pitchFamily="-1" charset="0"/>
              </a:rPr>
              <a:t/>
            </a:r>
            <a:br>
              <a:rPr lang="en-GB" sz="2400" dirty="0">
                <a:solidFill>
                  <a:srgbClr val="000045"/>
                </a:solidFill>
                <a:latin typeface="Arial" pitchFamily="-1" charset="0"/>
                <a:ea typeface="Arial" pitchFamily="-1" charset="0"/>
                <a:cs typeface="Arial" pitchFamily="-1" charset="0"/>
              </a:rPr>
            </a:br>
            <a:r>
              <a:rPr lang="en-GB" sz="2700" b="1" kern="1200" dirty="0">
                <a:latin typeface="Arial"/>
                <a:cs typeface="Arial"/>
              </a:rPr>
              <a:t>Lessons from </a:t>
            </a:r>
            <a:r>
              <a:rPr lang="en-GB" sz="2700" b="1" kern="1200" dirty="0" smtClean="0">
                <a:latin typeface="Arial"/>
                <a:cs typeface="Arial"/>
              </a:rPr>
              <a:t>the </a:t>
            </a:r>
            <a:r>
              <a:rPr lang="en-GB" sz="2700" b="1" kern="1200" dirty="0" err="1" smtClean="0">
                <a:latin typeface="Arial"/>
                <a:cs typeface="Arial"/>
              </a:rPr>
              <a:t>Bragin</a:t>
            </a:r>
            <a:r>
              <a:rPr lang="en-GB" sz="2700" b="1" kern="1200" dirty="0" smtClean="0">
                <a:latin typeface="Arial"/>
                <a:cs typeface="Arial"/>
              </a:rPr>
              <a:t> project </a:t>
            </a:r>
            <a:r>
              <a:rPr lang="en-GB" sz="2700" b="1" kern="1200" dirty="0">
                <a:latin typeface="Arial"/>
                <a:cs typeface="Arial"/>
              </a:rPr>
              <a:t/>
            </a:r>
            <a:br>
              <a:rPr lang="en-GB" sz="2700" b="1" kern="1200" dirty="0">
                <a:latin typeface="Arial"/>
                <a:cs typeface="Arial"/>
              </a:rPr>
            </a:br>
            <a:endParaRPr lang="en-GB" sz="2700" b="1" kern="1200" dirty="0">
              <a:latin typeface="Arial"/>
              <a:cs typeface="Arial"/>
            </a:endParaRPr>
          </a:p>
        </p:txBody>
      </p:sp>
      <p:sp>
        <p:nvSpPr>
          <p:cNvPr id="30723" name="Rectangle 3"/>
          <p:cNvSpPr>
            <a:spLocks noGrp="1" noChangeArrowheads="1"/>
          </p:cNvSpPr>
          <p:nvPr>
            <p:ph type="body" idx="1"/>
          </p:nvPr>
        </p:nvSpPr>
        <p:spPr>
          <a:xfrm>
            <a:off x="1371600" y="1340768"/>
            <a:ext cx="7376864" cy="5257800"/>
          </a:xfrm>
        </p:spPr>
        <p:txBody>
          <a:bodyPr/>
          <a:lstStyle/>
          <a:p>
            <a:pPr marL="730250" lvl="3" indent="-273050" eaLnBrk="1" hangingPunct="1">
              <a:spcAft>
                <a:spcPts val="1200"/>
              </a:spcAft>
              <a:buClr>
                <a:srgbClr val="083763"/>
              </a:buClr>
              <a:buSzPct val="95000"/>
              <a:buFont typeface="Wingdings 2" charset="0"/>
              <a:buChar char=""/>
              <a:defRPr/>
            </a:pPr>
            <a:r>
              <a:rPr lang="en-GB" kern="1200" dirty="0">
                <a:solidFill>
                  <a:srgbClr val="000000"/>
                </a:solidFill>
                <a:latin typeface="Arial" charset="0"/>
                <a:ea typeface="ＭＳ Ｐゴシック" charset="0"/>
                <a:cs typeface="Arial" charset="0"/>
              </a:rPr>
              <a:t>When people understand :</a:t>
            </a:r>
          </a:p>
          <a:p>
            <a:pPr marL="1187450" lvl="4" indent="-273050" eaLnBrk="1" hangingPunct="1">
              <a:spcAft>
                <a:spcPts val="1200"/>
              </a:spcAft>
              <a:buClr>
                <a:srgbClr val="083763"/>
              </a:buClr>
              <a:buSzPct val="95000"/>
              <a:buFont typeface="Wingdings 2" charset="0"/>
              <a:buChar char=""/>
            </a:pPr>
            <a:r>
              <a:rPr lang="en-CA" b="1" kern="1200" dirty="0">
                <a:solidFill>
                  <a:srgbClr val="003366"/>
                </a:solidFill>
                <a:latin typeface="Arial" charset="0"/>
                <a:ea typeface="ＭＳ Ｐゴシック" charset="0"/>
                <a:cs typeface="Arial" charset="0"/>
              </a:rPr>
              <a:t>w</a:t>
            </a:r>
            <a:r>
              <a:rPr lang="en-CA" b="1" kern="1200" dirty="0" smtClean="0">
                <a:solidFill>
                  <a:srgbClr val="003366"/>
                </a:solidFill>
                <a:latin typeface="Arial" charset="0"/>
                <a:ea typeface="ＭＳ Ｐゴシック" charset="0"/>
                <a:cs typeface="Arial" charset="0"/>
              </a:rPr>
              <a:t>here</a:t>
            </a:r>
            <a:r>
              <a:rPr lang="en-CA" b="1" kern="1200" dirty="0">
                <a:solidFill>
                  <a:srgbClr val="003366"/>
                </a:solidFill>
                <a:latin typeface="Arial" charset="0"/>
                <a:ea typeface="ＭＳ Ｐゴシック" charset="0"/>
                <a:cs typeface="Arial" charset="0"/>
              </a:rPr>
              <a:t>, when and how </a:t>
            </a:r>
            <a:r>
              <a:rPr lang="en-CA" kern="1200" dirty="0">
                <a:solidFill>
                  <a:srgbClr val="000000"/>
                </a:solidFill>
                <a:latin typeface="Arial" charset="0"/>
                <a:ea typeface="ＭＳ Ｐゴシック" charset="0"/>
                <a:cs typeface="Arial" charset="0"/>
              </a:rPr>
              <a:t>they are exposed?</a:t>
            </a:r>
          </a:p>
          <a:p>
            <a:pPr marL="1187450" lvl="4" indent="-273050" eaLnBrk="1" hangingPunct="1">
              <a:spcAft>
                <a:spcPts val="1200"/>
              </a:spcAft>
              <a:buClr>
                <a:srgbClr val="083763"/>
              </a:buClr>
              <a:buSzPct val="95000"/>
              <a:buFont typeface="Wingdings 2" charset="0"/>
              <a:buChar char=""/>
              <a:defRPr/>
            </a:pPr>
            <a:r>
              <a:rPr lang="en-CA" kern="1200" dirty="0">
                <a:solidFill>
                  <a:srgbClr val="000000"/>
                </a:solidFill>
                <a:latin typeface="Arial" charset="0"/>
                <a:ea typeface="ＭＳ Ｐゴシック" charset="0"/>
                <a:cs typeface="Arial" charset="0"/>
              </a:rPr>
              <a:t>a</a:t>
            </a:r>
            <a:r>
              <a:rPr lang="en-CA" kern="1200" dirty="0" smtClean="0">
                <a:solidFill>
                  <a:srgbClr val="000000"/>
                </a:solidFill>
                <a:latin typeface="Arial" charset="0"/>
                <a:ea typeface="ＭＳ Ｐゴシック" charset="0"/>
                <a:cs typeface="Arial" charset="0"/>
              </a:rPr>
              <a:t>nd </a:t>
            </a:r>
            <a:r>
              <a:rPr lang="en-CA" b="1" kern="1200" dirty="0" smtClean="0">
                <a:solidFill>
                  <a:srgbClr val="003366"/>
                </a:solidFill>
                <a:latin typeface="Arial" charset="0"/>
                <a:ea typeface="ＭＳ Ｐゴシック" charset="0"/>
                <a:cs typeface="Arial" charset="0"/>
              </a:rPr>
              <a:t>what </a:t>
            </a:r>
            <a:r>
              <a:rPr lang="en-CA" b="1" kern="1200" dirty="0">
                <a:solidFill>
                  <a:srgbClr val="003366"/>
                </a:solidFill>
                <a:latin typeface="Arial" charset="0"/>
                <a:ea typeface="ＭＳ Ｐゴシック" charset="0"/>
                <a:cs typeface="Arial" charset="0"/>
              </a:rPr>
              <a:t>can they do </a:t>
            </a:r>
            <a:r>
              <a:rPr lang="en-CA" kern="1200" dirty="0">
                <a:solidFill>
                  <a:srgbClr val="000000"/>
                </a:solidFill>
                <a:latin typeface="Arial" charset="0"/>
                <a:ea typeface="ＭＳ Ｐゴシック" charset="0"/>
                <a:cs typeface="Arial" charset="0"/>
              </a:rPr>
              <a:t>to protect themselves </a:t>
            </a:r>
            <a:r>
              <a:rPr lang="en-CA" kern="1200" dirty="0" smtClean="0">
                <a:solidFill>
                  <a:srgbClr val="000000"/>
                </a:solidFill>
                <a:latin typeface="Arial" charset="0"/>
                <a:ea typeface="ＭＳ Ｐゴシック" charset="0"/>
                <a:cs typeface="Arial" charset="0"/>
              </a:rPr>
              <a:t>?</a:t>
            </a:r>
          </a:p>
          <a:p>
            <a:pPr marL="914400" lvl="4" indent="0" eaLnBrk="1" hangingPunct="1">
              <a:spcAft>
                <a:spcPts val="1200"/>
              </a:spcAft>
              <a:buClr>
                <a:srgbClr val="083763"/>
              </a:buClr>
              <a:buSzPct val="95000"/>
              <a:buNone/>
              <a:defRPr/>
            </a:pPr>
            <a:r>
              <a:rPr lang="en-CA" kern="1200" dirty="0" smtClean="0">
                <a:solidFill>
                  <a:srgbClr val="000000"/>
                </a:solidFill>
                <a:latin typeface="Arial" charset="0"/>
                <a:ea typeface="ＭＳ Ｐゴシック" charset="0"/>
                <a:cs typeface="Arial" charset="0"/>
              </a:rPr>
              <a:t>they </a:t>
            </a:r>
            <a:r>
              <a:rPr lang="en-CA" kern="1200" dirty="0">
                <a:solidFill>
                  <a:srgbClr val="000000"/>
                </a:solidFill>
                <a:latin typeface="Arial" charset="0"/>
                <a:ea typeface="ＭＳ Ｐゴシック" charset="0"/>
                <a:cs typeface="Arial" charset="0"/>
              </a:rPr>
              <a:t>spontaneously engage themselves in their own protection and they progressively take </a:t>
            </a:r>
            <a:r>
              <a:rPr lang="en-GB" kern="1200" dirty="0">
                <a:solidFill>
                  <a:srgbClr val="000000"/>
                </a:solidFill>
                <a:latin typeface="Arial" charset="0"/>
                <a:ea typeface="ＭＳ Ｐゴシック" charset="0"/>
                <a:cs typeface="Arial" charset="0"/>
              </a:rPr>
              <a:t>control of the situation they face every day (</a:t>
            </a:r>
            <a:r>
              <a:rPr lang="en-GB" b="1" kern="1200" dirty="0">
                <a:solidFill>
                  <a:srgbClr val="003366"/>
                </a:solidFill>
                <a:latin typeface="Arial" charset="0"/>
                <a:ea typeface="ＭＳ Ｐゴシック" charset="0"/>
                <a:cs typeface="Arial" charset="0"/>
              </a:rPr>
              <a:t>self-help protection</a:t>
            </a:r>
            <a:r>
              <a:rPr lang="en-GB" kern="1200" dirty="0" smtClean="0">
                <a:solidFill>
                  <a:srgbClr val="000000"/>
                </a:solidFill>
                <a:latin typeface="Arial" charset="0"/>
                <a:ea typeface="ＭＳ Ｐゴシック" charset="0"/>
                <a:cs typeface="Arial" charset="0"/>
              </a:rPr>
              <a:t>)</a:t>
            </a:r>
            <a:endParaRPr lang="en-GB" kern="1200" dirty="0">
              <a:solidFill>
                <a:srgbClr val="000000"/>
              </a:solidFill>
              <a:latin typeface="Arial" charset="0"/>
              <a:ea typeface="ＭＳ Ｐゴシック" charset="0"/>
              <a:cs typeface="Arial" charset="0"/>
            </a:endParaRPr>
          </a:p>
          <a:p>
            <a:pPr marL="730250" lvl="3" indent="-273050" eaLnBrk="1" hangingPunct="1">
              <a:spcAft>
                <a:spcPts val="1200"/>
              </a:spcAft>
              <a:buClr>
                <a:srgbClr val="083763"/>
              </a:buClr>
              <a:buSzPct val="95000"/>
              <a:buFont typeface="Wingdings 2" charset="0"/>
              <a:buChar char=""/>
              <a:defRPr/>
            </a:pPr>
            <a:r>
              <a:rPr lang="en-GB" kern="1200" dirty="0">
                <a:solidFill>
                  <a:srgbClr val="000000"/>
                </a:solidFill>
                <a:latin typeface="Arial" charset="0"/>
                <a:ea typeface="ＭＳ Ｐゴシック" charset="0"/>
                <a:cs typeface="Arial" charset="0"/>
              </a:rPr>
              <a:t>This engagement is made possible through a </a:t>
            </a:r>
            <a:r>
              <a:rPr lang="en-GB" b="1" kern="1200" dirty="0">
                <a:solidFill>
                  <a:srgbClr val="003366"/>
                </a:solidFill>
                <a:latin typeface="Arial" charset="0"/>
                <a:ea typeface="ＭＳ Ｐゴシック" charset="0"/>
                <a:cs typeface="Arial" charset="0"/>
              </a:rPr>
              <a:t>co-expertise process</a:t>
            </a:r>
            <a:r>
              <a:rPr lang="en-GB" kern="1200" dirty="0">
                <a:solidFill>
                  <a:srgbClr val="000000"/>
                </a:solidFill>
                <a:latin typeface="Arial" charset="0"/>
                <a:ea typeface="ＭＳ Ｐゴシック" charset="0"/>
                <a:cs typeface="Arial" charset="0"/>
              </a:rPr>
              <a:t> involving the affected population, the institutional experts, the local authorities and the professional community </a:t>
            </a:r>
            <a:r>
              <a:rPr lang="en-GB" kern="1200" dirty="0" smtClean="0">
                <a:solidFill>
                  <a:srgbClr val="000000"/>
                </a:solidFill>
                <a:latin typeface="Arial" charset="0"/>
                <a:ea typeface="ＭＳ Ｐゴシック" charset="0"/>
                <a:cs typeface="Arial" charset="0"/>
              </a:rPr>
              <a:t>workers particularly </a:t>
            </a:r>
            <a:r>
              <a:rPr lang="en-GB" b="1" kern="1200" dirty="0" smtClean="0">
                <a:solidFill>
                  <a:srgbClr val="003366"/>
                </a:solidFill>
                <a:latin typeface="Arial" charset="0"/>
                <a:ea typeface="ＭＳ Ｐゴシック" charset="0"/>
                <a:cs typeface="Arial" charset="0"/>
              </a:rPr>
              <a:t>medical professionals and teachers</a:t>
            </a:r>
            <a:endParaRPr lang="en-GB" b="1" kern="1200" dirty="0">
              <a:solidFill>
                <a:srgbClr val="003366"/>
              </a:solidFill>
              <a:latin typeface="Arial" charset="0"/>
              <a:ea typeface="ＭＳ Ｐゴシック" charset="0"/>
              <a:cs typeface="Arial" charset="0"/>
            </a:endParaRPr>
          </a:p>
          <a:p>
            <a:pPr marL="366713" lvl="1" indent="0">
              <a:lnSpc>
                <a:spcPct val="130000"/>
              </a:lnSpc>
              <a:buSzPct val="95000"/>
              <a:buNone/>
              <a:defRPr/>
            </a:pPr>
            <a:endParaRPr lang="en-GB" sz="2000" b="1" dirty="0">
              <a:solidFill>
                <a:srgbClr val="800000"/>
              </a:solidFill>
              <a:ea typeface="ＭＳ Ｐゴシック" pitchFamily="-107" charset="-128"/>
              <a:cs typeface="ＭＳ Ｐゴシック" pitchFamily="-107" charset="-128"/>
            </a:endParaRPr>
          </a:p>
          <a:p>
            <a:pPr marL="547687" indent="-457200">
              <a:lnSpc>
                <a:spcPct val="120000"/>
              </a:lnSpc>
              <a:spcAft>
                <a:spcPts val="600"/>
              </a:spcAft>
              <a:defRPr/>
            </a:pPr>
            <a:endParaRPr lang="en-GB" sz="2000" b="1" dirty="0">
              <a:solidFill>
                <a:srgbClr val="800000"/>
              </a:solidFill>
              <a:latin typeface="Arial" pitchFamily="-107" charset="0"/>
              <a:ea typeface="Arial" pitchFamily="-107" charset="0"/>
              <a:cs typeface="Arial" pitchFamily="-107" charset="0"/>
            </a:endParaRP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19</a:t>
            </a:fld>
            <a:endParaRPr lang="fr-FR" sz="1200" dirty="0">
              <a:solidFill>
                <a:srgbClr val="045C75"/>
              </a:solidFill>
              <a:latin typeface="Helvetica" charset="0"/>
            </a:endParaRPr>
          </a:p>
        </p:txBody>
      </p:sp>
    </p:spTree>
    <p:extLst>
      <p:ext uri="{BB962C8B-B14F-4D97-AF65-F5344CB8AC3E}">
        <p14:creationId xmlns:p14="http://schemas.microsoft.com/office/powerpoint/2010/main" val="3329544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07504" y="188640"/>
            <a:ext cx="8856984" cy="838200"/>
          </a:xfrm>
        </p:spPr>
        <p:txBody>
          <a:bodyPr/>
          <a:lstStyle/>
          <a:p>
            <a:pPr marL="342900" indent="-342900" eaLnBrk="1" hangingPunct="1">
              <a:spcBef>
                <a:spcPct val="20000"/>
              </a:spcBef>
              <a:spcAft>
                <a:spcPts val="1200"/>
              </a:spcAft>
              <a:defRPr/>
            </a:pPr>
            <a:r>
              <a:rPr lang="en-GB" b="1" kern="1200" dirty="0">
                <a:latin typeface="Arial"/>
                <a:cs typeface="Arial"/>
              </a:rPr>
              <a:t>The health surveillance project </a:t>
            </a:r>
            <a:br>
              <a:rPr lang="en-GB" b="1" kern="1200" dirty="0">
                <a:latin typeface="Arial"/>
                <a:cs typeface="Arial"/>
              </a:rPr>
            </a:br>
            <a:r>
              <a:rPr lang="en-GB" b="1" kern="1200" dirty="0">
                <a:latin typeface="Arial"/>
                <a:cs typeface="Arial"/>
              </a:rPr>
              <a:t>in the </a:t>
            </a:r>
            <a:r>
              <a:rPr lang="en-GB" b="1" kern="1200" dirty="0" err="1">
                <a:latin typeface="Arial"/>
                <a:cs typeface="Arial"/>
              </a:rPr>
              <a:t>C</a:t>
            </a:r>
            <a:r>
              <a:rPr lang="en-GB" b="1" kern="1200" dirty="0" err="1" smtClean="0">
                <a:latin typeface="Arial"/>
                <a:cs typeface="Arial"/>
              </a:rPr>
              <a:t>hechersk</a:t>
            </a:r>
            <a:r>
              <a:rPr lang="en-GB" b="1" kern="1200" dirty="0" smtClean="0">
                <a:latin typeface="Arial"/>
                <a:cs typeface="Arial"/>
              </a:rPr>
              <a:t> district</a:t>
            </a:r>
            <a:endParaRPr lang="fr-FR" b="1" kern="1200" dirty="0">
              <a:latin typeface="Arial"/>
              <a:cs typeface="Arial"/>
            </a:endParaRPr>
          </a:p>
        </p:txBody>
      </p:sp>
      <p:sp>
        <p:nvSpPr>
          <p:cNvPr id="40963" name="Rectangle 3"/>
          <p:cNvSpPr>
            <a:spLocks noGrp="1" noChangeArrowheads="1"/>
          </p:cNvSpPr>
          <p:nvPr>
            <p:ph type="body" idx="4294967295"/>
          </p:nvPr>
        </p:nvSpPr>
        <p:spPr>
          <a:xfrm>
            <a:off x="1331640" y="1268760"/>
            <a:ext cx="7560840" cy="5472608"/>
          </a:xfrm>
        </p:spPr>
        <p:txBody>
          <a:bodyPr/>
          <a:lstStyle/>
          <a:p>
            <a:pPr marL="273050" lvl="2" indent="-273050" eaLnBrk="1" hangingPunct="1">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To </a:t>
            </a:r>
            <a:r>
              <a:rPr lang="en-GB" b="1" kern="1200" dirty="0">
                <a:solidFill>
                  <a:srgbClr val="003366"/>
                </a:solidFill>
                <a:latin typeface="Arial" charset="0"/>
                <a:ea typeface="ＭＳ Ｐゴシック" charset="0"/>
                <a:cs typeface="Arial" charset="0"/>
              </a:rPr>
              <a:t>improve </a:t>
            </a:r>
            <a:r>
              <a:rPr lang="en-GB" b="1" kern="1200" dirty="0" smtClean="0">
                <a:solidFill>
                  <a:srgbClr val="003366"/>
                </a:solidFill>
                <a:latin typeface="Arial" charset="0"/>
                <a:ea typeface="ＭＳ Ｐゴシック" charset="0"/>
                <a:cs typeface="Arial" charset="0"/>
              </a:rPr>
              <a:t>the health of children </a:t>
            </a:r>
            <a:r>
              <a:rPr lang="en-GB" kern="1200" dirty="0" smtClean="0">
                <a:solidFill>
                  <a:srgbClr val="000000"/>
                </a:solidFill>
                <a:latin typeface="Arial" charset="0"/>
                <a:ea typeface="ＭＳ Ｐゴシック" charset="0"/>
                <a:cs typeface="Arial" charset="0"/>
              </a:rPr>
              <a:t>in </a:t>
            </a:r>
            <a:r>
              <a:rPr lang="en-GB" kern="1200" dirty="0">
                <a:solidFill>
                  <a:srgbClr val="000000"/>
                </a:solidFill>
                <a:latin typeface="Arial" charset="0"/>
                <a:ea typeface="ＭＳ Ｐゴシック" charset="0"/>
                <a:cs typeface="Arial" charset="0"/>
              </a:rPr>
              <a:t>the </a:t>
            </a:r>
            <a:r>
              <a:rPr lang="en-GB" kern="1200" dirty="0" err="1">
                <a:solidFill>
                  <a:srgbClr val="000000"/>
                </a:solidFill>
                <a:latin typeface="Arial" charset="0"/>
                <a:ea typeface="ＭＳ Ｐゴシック" charset="0"/>
                <a:cs typeface="Arial" charset="0"/>
              </a:rPr>
              <a:t>C</a:t>
            </a:r>
            <a:r>
              <a:rPr lang="en-GB" kern="1200" dirty="0" err="1" smtClean="0">
                <a:solidFill>
                  <a:srgbClr val="000000"/>
                </a:solidFill>
                <a:latin typeface="Arial" charset="0"/>
                <a:ea typeface="ＭＳ Ｐゴシック" charset="0"/>
                <a:cs typeface="Arial" charset="0"/>
              </a:rPr>
              <a:t>hechersk</a:t>
            </a:r>
            <a:r>
              <a:rPr lang="en-GB" kern="1200" dirty="0" smtClean="0">
                <a:solidFill>
                  <a:srgbClr val="000000"/>
                </a:solidFill>
                <a:latin typeface="Arial" charset="0"/>
                <a:ea typeface="ＭＳ Ｐゴシック" charset="0"/>
                <a:cs typeface="Arial" charset="0"/>
              </a:rPr>
              <a:t> district through </a:t>
            </a:r>
            <a:r>
              <a:rPr lang="en-GB" kern="1200" dirty="0">
                <a:solidFill>
                  <a:srgbClr val="000000"/>
                </a:solidFill>
                <a:latin typeface="Arial" charset="0"/>
                <a:ea typeface="ＭＳ Ｐゴシック" charset="0"/>
                <a:cs typeface="Arial" charset="0"/>
              </a:rPr>
              <a:t>an integrated and inclusive approach </a:t>
            </a:r>
            <a:r>
              <a:rPr lang="en-GB" b="1" kern="1200" dirty="0">
                <a:solidFill>
                  <a:srgbClr val="003366"/>
                </a:solidFill>
                <a:latin typeface="Arial" charset="0"/>
                <a:ea typeface="ＭＳ Ｐゴシック" charset="0"/>
                <a:cs typeface="Arial" charset="0"/>
              </a:rPr>
              <a:t>involving</a:t>
            </a:r>
            <a:r>
              <a:rPr lang="en-GB" kern="1200" dirty="0">
                <a:solidFill>
                  <a:srgbClr val="000000"/>
                </a:solidFill>
                <a:latin typeface="Arial" charset="0"/>
                <a:ea typeface="ＭＳ Ｐゴシック" charset="0"/>
                <a:cs typeface="Arial" charset="0"/>
              </a:rPr>
              <a:t> the </a:t>
            </a:r>
            <a:r>
              <a:rPr lang="en-GB" b="1" kern="1200" dirty="0">
                <a:solidFill>
                  <a:srgbClr val="003366"/>
                </a:solidFill>
                <a:latin typeface="Arial" charset="0"/>
                <a:ea typeface="ＭＳ Ｐゴシック" charset="0"/>
                <a:cs typeface="Arial" charset="0"/>
              </a:rPr>
              <a:t>local </a:t>
            </a:r>
            <a:r>
              <a:rPr lang="en-GB" b="1" kern="1200" dirty="0" smtClean="0">
                <a:solidFill>
                  <a:srgbClr val="003366"/>
                </a:solidFill>
                <a:latin typeface="Arial" charset="0"/>
                <a:ea typeface="ＭＳ Ｐゴシック" charset="0"/>
                <a:cs typeface="Arial" charset="0"/>
              </a:rPr>
              <a:t>health professionals and teachers</a:t>
            </a:r>
            <a:r>
              <a:rPr lang="en-GB" kern="1200" dirty="0" smtClean="0">
                <a:solidFill>
                  <a:srgbClr val="000000"/>
                </a:solidFill>
                <a:latin typeface="Arial" charset="0"/>
                <a:ea typeface="ＭＳ Ｐゴシック" charset="0"/>
                <a:cs typeface="Arial" charset="0"/>
              </a:rPr>
              <a:t> as well as </a:t>
            </a:r>
            <a:r>
              <a:rPr lang="en-GB" b="1" kern="1200" dirty="0" smtClean="0">
                <a:solidFill>
                  <a:srgbClr val="003366"/>
                </a:solidFill>
                <a:latin typeface="Arial" charset="0"/>
                <a:ea typeface="ＭＳ Ｐゴシック" charset="0"/>
                <a:cs typeface="Arial" charset="0"/>
              </a:rPr>
              <a:t>parents</a:t>
            </a:r>
            <a:endParaRPr lang="en-GB" b="1" kern="1200" dirty="0">
              <a:solidFill>
                <a:srgbClr val="003366"/>
              </a:solidFill>
              <a:latin typeface="Arial" charset="0"/>
              <a:ea typeface="ＭＳ Ｐゴシック" charset="0"/>
              <a:cs typeface="Arial" charset="0"/>
            </a:endParaRPr>
          </a:p>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Combining:</a:t>
            </a:r>
          </a:p>
          <a:p>
            <a:pPr marL="730250" lvl="4" indent="-273050" eaLnBrk="1" hangingPunct="1">
              <a:spcAft>
                <a:spcPts val="1200"/>
              </a:spcAft>
              <a:buClr>
                <a:srgbClr val="083763"/>
              </a:buClr>
              <a:buSzPct val="95000"/>
              <a:buFont typeface="Wingdings 2" charset="0"/>
              <a:buChar char=""/>
            </a:pPr>
            <a:r>
              <a:rPr lang="en-GB" b="1" kern="1200" dirty="0" smtClean="0">
                <a:solidFill>
                  <a:schemeClr val="tx2"/>
                </a:solidFill>
                <a:latin typeface="Arial" charset="0"/>
                <a:ea typeface="ＭＳ Ｐゴシック" charset="0"/>
                <a:cs typeface="Arial" charset="0"/>
              </a:rPr>
              <a:t>Radiation monitoring </a:t>
            </a:r>
            <a:r>
              <a:rPr lang="en-GB" kern="1200" dirty="0" smtClean="0">
                <a:solidFill>
                  <a:srgbClr val="000000"/>
                </a:solidFill>
                <a:latin typeface="Arial" charset="0"/>
                <a:ea typeface="ＭＳ Ｐゴシック" charset="0"/>
                <a:cs typeface="Arial" charset="0"/>
              </a:rPr>
              <a:t>: giving direct access to the families to the measurements of foodstuffs and the whole body contamination in order to develop radiation protection culture (</a:t>
            </a:r>
            <a:r>
              <a:rPr lang="en-GB" b="1" kern="1200" dirty="0" smtClean="0">
                <a:solidFill>
                  <a:srgbClr val="003366"/>
                </a:solidFill>
                <a:latin typeface="Arial" charset="0"/>
                <a:ea typeface="ＭＳ Ｐゴシック" charset="0"/>
                <a:cs typeface="Arial" charset="0"/>
              </a:rPr>
              <a:t>Similar to the </a:t>
            </a:r>
            <a:r>
              <a:rPr lang="en-GB" b="1" kern="1200" dirty="0" err="1" smtClean="0">
                <a:solidFill>
                  <a:srgbClr val="003366"/>
                </a:solidFill>
                <a:latin typeface="Arial" charset="0"/>
                <a:ea typeface="ＭＳ Ｐゴシック" charset="0"/>
                <a:cs typeface="Arial" charset="0"/>
              </a:rPr>
              <a:t>Bragin</a:t>
            </a:r>
            <a:r>
              <a:rPr lang="en-GB" b="1" kern="1200" dirty="0" smtClean="0">
                <a:solidFill>
                  <a:srgbClr val="003366"/>
                </a:solidFill>
                <a:latin typeface="Arial" charset="0"/>
                <a:ea typeface="ＭＳ Ｐゴシック" charset="0"/>
                <a:cs typeface="Arial" charset="0"/>
              </a:rPr>
              <a:t> Project</a:t>
            </a:r>
            <a:r>
              <a:rPr lang="en-GB" kern="1200" dirty="0" smtClean="0">
                <a:solidFill>
                  <a:srgbClr val="000000"/>
                </a:solidFill>
                <a:latin typeface="Arial" charset="0"/>
                <a:ea typeface="ＭＳ Ｐゴシック" charset="0"/>
                <a:cs typeface="Arial" charset="0"/>
              </a:rPr>
              <a:t>)</a:t>
            </a:r>
          </a:p>
          <a:p>
            <a:pPr marL="730250" lvl="4" indent="-273050" eaLnBrk="1" hangingPunct="1">
              <a:spcAft>
                <a:spcPts val="1200"/>
              </a:spcAft>
              <a:buClr>
                <a:srgbClr val="083763"/>
              </a:buClr>
              <a:buSzPct val="95000"/>
              <a:buFont typeface="Wingdings 2" charset="0"/>
              <a:buChar char=""/>
            </a:pPr>
            <a:r>
              <a:rPr lang="en-GB" b="1" kern="1200" dirty="0" smtClean="0">
                <a:solidFill>
                  <a:srgbClr val="003366"/>
                </a:solidFill>
                <a:latin typeface="Arial" charset="0"/>
                <a:ea typeface="ＭＳ Ｐゴシック" charset="0"/>
                <a:cs typeface="Arial" charset="0"/>
              </a:rPr>
              <a:t>Health surveillance</a:t>
            </a:r>
            <a:r>
              <a:rPr lang="en-GB" kern="1200" dirty="0" smtClean="0">
                <a:solidFill>
                  <a:srgbClr val="000000"/>
                </a:solidFill>
                <a:latin typeface="Arial" charset="0"/>
                <a:ea typeface="ＭＳ Ｐゴシック" charset="0"/>
                <a:cs typeface="Arial" charset="0"/>
              </a:rPr>
              <a:t>: performing thorough health check-ups of the children :</a:t>
            </a:r>
          </a:p>
          <a:p>
            <a:pPr marL="1187450" lvl="6" indent="-273050">
              <a:lnSpc>
                <a:spcPct val="60000"/>
              </a:lnSpc>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to identify pathologies and treat them as needed</a:t>
            </a:r>
          </a:p>
          <a:p>
            <a:pPr marL="1187450" lvl="6" indent="-273050">
              <a:lnSpc>
                <a:spcPct val="60000"/>
              </a:lnSpc>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to inform the population about the health situation </a:t>
            </a:r>
          </a:p>
          <a:p>
            <a:pPr marL="1187450" lvl="6" indent="-273050">
              <a:lnSpc>
                <a:spcPct val="60000"/>
              </a:lnSpc>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to set up priorities for the health care system </a:t>
            </a:r>
          </a:p>
          <a:p>
            <a:pPr marL="1187450" lvl="6" indent="-273050">
              <a:lnSpc>
                <a:spcPct val="60000"/>
              </a:lnSpc>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to contribute to identify risk factors </a:t>
            </a:r>
            <a:endParaRPr lang="en-GB" kern="1200" dirty="0">
              <a:solidFill>
                <a:srgbClr val="000000"/>
              </a:solidFill>
              <a:latin typeface="Arial" charset="0"/>
              <a:ea typeface="ＭＳ Ｐゴシック" charset="0"/>
              <a:cs typeface="Arial" charset="0"/>
            </a:endParaRPr>
          </a:p>
        </p:txBody>
      </p:sp>
      <p:sp>
        <p:nvSpPr>
          <p:cNvPr id="40964" name="Ellipse 6"/>
          <p:cNvSpPr>
            <a:spLocks noChangeArrowheads="1"/>
          </p:cNvSpPr>
          <p:nvPr/>
        </p:nvSpPr>
        <p:spPr bwMode="auto">
          <a:xfrm>
            <a:off x="1371600" y="1828800"/>
            <a:ext cx="6019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20</a:t>
            </a:fld>
            <a:endParaRPr lang="fr-FR" sz="1200" dirty="0">
              <a:solidFill>
                <a:srgbClr val="045C75"/>
              </a:solidFill>
              <a:latin typeface="Helvetica" charset="0"/>
            </a:endParaRPr>
          </a:p>
        </p:txBody>
      </p:sp>
    </p:spTree>
    <p:extLst>
      <p:ext uri="{BB962C8B-B14F-4D97-AF65-F5344CB8AC3E}">
        <p14:creationId xmlns:p14="http://schemas.microsoft.com/office/powerpoint/2010/main" val="2320918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29" name="Forme 20"/>
          <p:cNvCxnSpPr>
            <a:cxnSpLocks noChangeShapeType="1"/>
            <a:stCxn id="22539" idx="3"/>
            <a:endCxn id="22541" idx="0"/>
          </p:cNvCxnSpPr>
          <p:nvPr/>
        </p:nvCxnSpPr>
        <p:spPr bwMode="auto">
          <a:xfrm>
            <a:off x="6372225" y="2097088"/>
            <a:ext cx="1655763" cy="1331912"/>
          </a:xfrm>
          <a:prstGeom prst="curvedConnector2">
            <a:avLst/>
          </a:prstGeom>
          <a:noFill/>
          <a:ln w="38100">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22530" name="Forme 20"/>
          <p:cNvCxnSpPr>
            <a:cxnSpLocks noChangeShapeType="1"/>
            <a:stCxn id="22539" idx="1"/>
            <a:endCxn id="22544" idx="0"/>
          </p:cNvCxnSpPr>
          <p:nvPr/>
        </p:nvCxnSpPr>
        <p:spPr bwMode="auto">
          <a:xfrm rot="10800000" flipV="1">
            <a:off x="2124075" y="2097088"/>
            <a:ext cx="1943100" cy="1331912"/>
          </a:xfrm>
          <a:prstGeom prst="curvedConnector2">
            <a:avLst/>
          </a:prstGeom>
          <a:noFill/>
          <a:ln w="38100">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grpSp>
        <p:nvGrpSpPr>
          <p:cNvPr id="22531" name="Grouper 90"/>
          <p:cNvGrpSpPr>
            <a:grpSpLocks/>
          </p:cNvGrpSpPr>
          <p:nvPr/>
        </p:nvGrpSpPr>
        <p:grpSpPr bwMode="auto">
          <a:xfrm>
            <a:off x="900113" y="1557338"/>
            <a:ext cx="8135937" cy="5040014"/>
            <a:chOff x="858888" y="1339280"/>
            <a:chExt cx="8136783" cy="5040144"/>
          </a:xfrm>
        </p:grpSpPr>
        <p:sp>
          <p:nvSpPr>
            <p:cNvPr id="22539" name="Rectangle 7"/>
            <p:cNvSpPr>
              <a:spLocks noChangeArrowheads="1"/>
            </p:cNvSpPr>
            <p:nvPr/>
          </p:nvSpPr>
          <p:spPr bwMode="auto">
            <a:xfrm>
              <a:off x="4027240" y="1339280"/>
              <a:ext cx="2304256" cy="10801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en-GB" sz="1800" b="1" dirty="0"/>
                <a:t>Families </a:t>
              </a:r>
            </a:p>
            <a:p>
              <a:pPr algn="ctr"/>
              <a:r>
                <a:rPr lang="en-GB" sz="1600" dirty="0">
                  <a:solidFill>
                    <a:srgbClr val="FF0000"/>
                  </a:solidFill>
                </a:rPr>
                <a:t>Day-to</a:t>
              </a:r>
              <a:r>
                <a:rPr lang="en-GB" sz="1600" dirty="0" smtClean="0">
                  <a:solidFill>
                    <a:srgbClr val="FF0000"/>
                  </a:solidFill>
                </a:rPr>
                <a:t>-day management </a:t>
              </a:r>
              <a:r>
                <a:rPr lang="en-GB" sz="1400" dirty="0">
                  <a:solidFill>
                    <a:srgbClr val="FF0000"/>
                  </a:solidFill>
                </a:rPr>
                <a:t>(Self-help protection actions)</a:t>
              </a:r>
            </a:p>
          </p:txBody>
        </p:sp>
        <p:sp>
          <p:nvSpPr>
            <p:cNvPr id="22540" name="Rectangle 8"/>
            <p:cNvSpPr>
              <a:spLocks noChangeArrowheads="1"/>
            </p:cNvSpPr>
            <p:nvPr/>
          </p:nvSpPr>
          <p:spPr bwMode="auto">
            <a:xfrm>
              <a:off x="3719736" y="5266184"/>
              <a:ext cx="2971800" cy="111324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en-GB" sz="1800" b="1" dirty="0"/>
                <a:t>Local/Regional Authorities </a:t>
              </a:r>
            </a:p>
            <a:p>
              <a:pPr algn="ctr"/>
              <a:r>
                <a:rPr lang="en-GB" sz="1600" dirty="0">
                  <a:solidFill>
                    <a:srgbClr val="E63020"/>
                  </a:solidFill>
                </a:rPr>
                <a:t>Longer term and collective recovery management</a:t>
              </a:r>
            </a:p>
          </p:txBody>
        </p:sp>
        <p:sp>
          <p:nvSpPr>
            <p:cNvPr id="22541" name="Rectangle 9"/>
            <p:cNvSpPr>
              <a:spLocks noChangeArrowheads="1"/>
            </p:cNvSpPr>
            <p:nvPr/>
          </p:nvSpPr>
          <p:spPr bwMode="auto">
            <a:xfrm>
              <a:off x="6979447" y="3211488"/>
              <a:ext cx="2016224" cy="1008112"/>
            </a:xfrm>
            <a:prstGeom prst="rect">
              <a:avLst/>
            </a:prstGeom>
            <a:solidFill>
              <a:srgbClr val="FFFF00"/>
            </a:solidFill>
            <a:ln w="9525">
              <a:solidFill>
                <a:schemeClr val="tx1"/>
              </a:solidFill>
              <a:round/>
              <a:headEnd/>
              <a:tailEnd/>
            </a:ln>
          </p:spPr>
          <p:txBody>
            <a:bodyPr anchor="ctr" anchorCtr="1"/>
            <a:lstStyle/>
            <a:p>
              <a:pPr algn="ctr"/>
              <a:r>
                <a:rPr lang="en-GB" sz="1800" b="1" dirty="0">
                  <a:solidFill>
                    <a:srgbClr val="000000"/>
                  </a:solidFill>
                </a:rPr>
                <a:t>Health s</a:t>
              </a:r>
              <a:r>
                <a:rPr lang="en-GB" sz="1800" b="1" dirty="0" smtClean="0">
                  <a:solidFill>
                    <a:srgbClr val="000000"/>
                  </a:solidFill>
                </a:rPr>
                <a:t>urvey </a:t>
              </a:r>
              <a:r>
                <a:rPr lang="en-GB" sz="1800" dirty="0">
                  <a:solidFill>
                    <a:srgbClr val="000000"/>
                  </a:solidFill>
                </a:rPr>
                <a:t>+ </a:t>
              </a:r>
            </a:p>
            <a:p>
              <a:pPr algn="ctr"/>
              <a:r>
                <a:rPr lang="en-GB" sz="1400" b="1" dirty="0">
                  <a:solidFill>
                    <a:srgbClr val="000000"/>
                  </a:solidFill>
                </a:rPr>
                <a:t>WBC Measurements</a:t>
              </a:r>
            </a:p>
          </p:txBody>
        </p:sp>
        <p:cxnSp>
          <p:nvCxnSpPr>
            <p:cNvPr id="22542" name="Forme 20"/>
            <p:cNvCxnSpPr>
              <a:cxnSpLocks noChangeShapeType="1"/>
              <a:stCxn id="22540" idx="1"/>
              <a:endCxn id="22544" idx="2"/>
            </p:cNvCxnSpPr>
            <p:nvPr/>
          </p:nvCxnSpPr>
          <p:spPr bwMode="auto">
            <a:xfrm rot="10800000">
              <a:off x="2083024" y="4219601"/>
              <a:ext cx="1636712" cy="1603204"/>
            </a:xfrm>
            <a:prstGeom prst="curvedConnector2">
              <a:avLst/>
            </a:prstGeom>
            <a:noFill/>
            <a:ln w="38100">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cxnSp>
          <p:nvCxnSpPr>
            <p:cNvPr id="22543" name="Forme 27"/>
            <p:cNvCxnSpPr>
              <a:cxnSpLocks noChangeShapeType="1"/>
              <a:stCxn id="22541" idx="2"/>
              <a:endCxn id="22540" idx="3"/>
            </p:cNvCxnSpPr>
            <p:nvPr/>
          </p:nvCxnSpPr>
          <p:spPr bwMode="auto">
            <a:xfrm rot="5400000">
              <a:off x="6537946" y="4373191"/>
              <a:ext cx="1603204" cy="1296023"/>
            </a:xfrm>
            <a:prstGeom prst="curvedConnector2">
              <a:avLst/>
            </a:prstGeom>
            <a:noFill/>
            <a:ln w="38100">
              <a:solidFill>
                <a:srgbClr val="0000FF"/>
              </a:solidFill>
              <a:round/>
              <a:headEnd type="arrow" w="med" len="med"/>
              <a:tailEnd type="arrow" w="med" len="med"/>
            </a:ln>
            <a:extLst>
              <a:ext uri="{909E8E84-426E-40dd-AFC4-6F175D3DCCD1}">
                <a14:hiddenFill xmlns:a14="http://schemas.microsoft.com/office/drawing/2010/main">
                  <a:noFill/>
                </a14:hiddenFill>
              </a:ext>
            </a:extLst>
          </p:spPr>
        </p:cxnSp>
        <p:sp>
          <p:nvSpPr>
            <p:cNvPr id="22544" name="Rectangle 4"/>
            <p:cNvSpPr>
              <a:spLocks noChangeArrowheads="1"/>
            </p:cNvSpPr>
            <p:nvPr/>
          </p:nvSpPr>
          <p:spPr bwMode="auto">
            <a:xfrm>
              <a:off x="858888" y="3211488"/>
              <a:ext cx="2448272" cy="1008112"/>
            </a:xfrm>
            <a:prstGeom prst="rect">
              <a:avLst/>
            </a:prstGeom>
            <a:solidFill>
              <a:srgbClr val="FFFF00"/>
            </a:solidFill>
            <a:ln w="9525">
              <a:solidFill>
                <a:schemeClr val="tx1"/>
              </a:solidFill>
              <a:round/>
              <a:headEnd/>
              <a:tailEnd/>
            </a:ln>
          </p:spPr>
          <p:txBody>
            <a:bodyPr anchor="ctr" anchorCtr="1"/>
            <a:lstStyle/>
            <a:p>
              <a:pPr algn="ctr"/>
              <a:r>
                <a:rPr lang="en-GB" sz="1800" b="1" dirty="0">
                  <a:solidFill>
                    <a:srgbClr val="000000"/>
                  </a:solidFill>
                </a:rPr>
                <a:t>Local </a:t>
              </a:r>
              <a:r>
                <a:rPr lang="en-GB" sz="1800" b="1" dirty="0" smtClean="0">
                  <a:solidFill>
                    <a:srgbClr val="000000"/>
                  </a:solidFill>
                </a:rPr>
                <a:t>centres </a:t>
              </a:r>
              <a:r>
                <a:rPr lang="en-GB" sz="1800" b="1" dirty="0">
                  <a:solidFill>
                    <a:srgbClr val="000000"/>
                  </a:solidFill>
                </a:rPr>
                <a:t>for </a:t>
              </a:r>
              <a:r>
                <a:rPr lang="en-GB" sz="1800" b="1" dirty="0" smtClean="0">
                  <a:solidFill>
                    <a:srgbClr val="000000"/>
                  </a:solidFill>
                </a:rPr>
                <a:t>practical </a:t>
              </a:r>
              <a:r>
                <a:rPr lang="en-GB" sz="1800" b="1" dirty="0">
                  <a:solidFill>
                    <a:srgbClr val="000000"/>
                  </a:solidFill>
                </a:rPr>
                <a:t>RP </a:t>
              </a:r>
              <a:r>
                <a:rPr lang="en-GB" sz="1800" b="1" dirty="0" smtClean="0">
                  <a:solidFill>
                    <a:srgbClr val="000000"/>
                  </a:solidFill>
                </a:rPr>
                <a:t>culture </a:t>
              </a:r>
              <a:endParaRPr lang="en-GB" sz="1800" b="1" dirty="0">
                <a:solidFill>
                  <a:srgbClr val="000000"/>
                </a:solidFill>
              </a:endParaRPr>
            </a:p>
            <a:p>
              <a:pPr algn="ctr"/>
              <a:r>
                <a:rPr lang="en-GB" sz="1600" dirty="0">
                  <a:solidFill>
                    <a:srgbClr val="000000"/>
                  </a:solidFill>
                </a:rPr>
                <a:t>(in primary schools)</a:t>
              </a:r>
            </a:p>
          </p:txBody>
        </p:sp>
        <p:sp>
          <p:nvSpPr>
            <p:cNvPr id="22545" name="ZoneTexte 23"/>
            <p:cNvSpPr txBox="1">
              <a:spLocks noChangeArrowheads="1"/>
            </p:cNvSpPr>
            <p:nvPr/>
          </p:nvSpPr>
          <p:spPr bwMode="auto">
            <a:xfrm>
              <a:off x="1146920" y="1987352"/>
              <a:ext cx="2664296"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200" b="1" dirty="0">
                  <a:solidFill>
                    <a:srgbClr val="0000FF"/>
                  </a:solidFill>
                  <a:latin typeface="Trebuchet MS" charset="0"/>
                </a:rPr>
                <a:t>Measurements (environment, foodstuff): Understanding the situation; Development of the RP culture at the family level</a:t>
              </a:r>
            </a:p>
          </p:txBody>
        </p:sp>
      </p:grpSp>
      <p:sp>
        <p:nvSpPr>
          <p:cNvPr id="22532" name="Rectangle 2"/>
          <p:cNvSpPr txBox="1">
            <a:spLocks noChangeArrowheads="1"/>
          </p:cNvSpPr>
          <p:nvPr/>
        </p:nvSpPr>
        <p:spPr bwMode="auto">
          <a:xfrm>
            <a:off x="827585" y="228600"/>
            <a:ext cx="808781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indent="-342900" algn="r">
              <a:spcBef>
                <a:spcPct val="20000"/>
              </a:spcBef>
              <a:spcAft>
                <a:spcPts val="1200"/>
              </a:spcAft>
              <a:defRPr/>
            </a:pPr>
            <a:r>
              <a:rPr lang="en-GB" b="1" dirty="0">
                <a:solidFill>
                  <a:schemeClr val="tx2"/>
                </a:solidFill>
                <a:latin typeface="Arial"/>
                <a:ea typeface="ＭＳ Ｐゴシック" pitchFamily="-106" charset="-128"/>
                <a:cs typeface="Arial"/>
              </a:rPr>
              <a:t>The articulation between the follow up of health and</a:t>
            </a:r>
            <a:br>
              <a:rPr lang="en-GB" b="1" dirty="0">
                <a:solidFill>
                  <a:schemeClr val="tx2"/>
                </a:solidFill>
                <a:latin typeface="Arial"/>
                <a:ea typeface="ＭＳ Ｐゴシック" pitchFamily="-106" charset="-128"/>
                <a:cs typeface="Arial"/>
              </a:rPr>
            </a:br>
            <a:r>
              <a:rPr lang="en-GB" b="1" dirty="0">
                <a:solidFill>
                  <a:schemeClr val="tx2"/>
                </a:solidFill>
                <a:latin typeface="Arial"/>
                <a:ea typeface="ＭＳ Ｐゴシック" pitchFamily="-106" charset="-128"/>
                <a:cs typeface="Arial"/>
              </a:rPr>
              <a:t> the development of radiological protection culture </a:t>
            </a:r>
            <a:endParaRPr lang="fr-FR" b="1" dirty="0">
              <a:solidFill>
                <a:schemeClr val="tx2"/>
              </a:solidFill>
              <a:latin typeface="Arial"/>
              <a:ea typeface="ＭＳ Ｐゴシック" pitchFamily="-106" charset="-128"/>
              <a:cs typeface="Arial"/>
            </a:endParaRPr>
          </a:p>
        </p:txBody>
      </p:sp>
      <p:sp>
        <p:nvSpPr>
          <p:cNvPr id="22533" name="ZoneTexte 23"/>
          <p:cNvSpPr txBox="1">
            <a:spLocks noChangeArrowheads="1"/>
          </p:cNvSpPr>
          <p:nvPr/>
        </p:nvSpPr>
        <p:spPr bwMode="auto">
          <a:xfrm>
            <a:off x="1187450" y="4797425"/>
            <a:ext cx="2879725"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200" b="1">
                <a:solidFill>
                  <a:srgbClr val="0000FF"/>
                </a:solidFill>
                <a:latin typeface="Trebuchet MS" charset="0"/>
              </a:rPr>
              <a:t>Information of inhabitants; </a:t>
            </a:r>
          </a:p>
          <a:p>
            <a:pPr algn="ctr" eaLnBrk="1" hangingPunct="1"/>
            <a:r>
              <a:rPr lang="en-GB" sz="1200" b="1">
                <a:solidFill>
                  <a:srgbClr val="0000FF"/>
                </a:solidFill>
                <a:latin typeface="Trebuchet MS" charset="0"/>
              </a:rPr>
              <a:t>Development of the RP culture and vigilance at the local level</a:t>
            </a:r>
          </a:p>
        </p:txBody>
      </p:sp>
      <p:sp>
        <p:nvSpPr>
          <p:cNvPr id="22534" name="ZoneTexte 23"/>
          <p:cNvSpPr txBox="1">
            <a:spLocks noChangeArrowheads="1"/>
          </p:cNvSpPr>
          <p:nvPr/>
        </p:nvSpPr>
        <p:spPr bwMode="auto">
          <a:xfrm>
            <a:off x="6659563" y="2390775"/>
            <a:ext cx="2089150" cy="461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200" b="1">
                <a:solidFill>
                  <a:srgbClr val="0000FF"/>
                </a:solidFill>
                <a:latin typeface="Trebuchet MS" charset="0"/>
              </a:rPr>
              <a:t>Dialogue, Advice (always) </a:t>
            </a:r>
          </a:p>
          <a:p>
            <a:pPr algn="ctr" eaLnBrk="1" hangingPunct="1"/>
            <a:r>
              <a:rPr lang="en-GB" sz="1200" b="1">
                <a:solidFill>
                  <a:srgbClr val="0000FF"/>
                </a:solidFill>
                <a:latin typeface="Trebuchet MS" charset="0"/>
              </a:rPr>
              <a:t>Care (if needed)</a:t>
            </a:r>
          </a:p>
        </p:txBody>
      </p:sp>
      <p:sp>
        <p:nvSpPr>
          <p:cNvPr id="22535" name="ZoneTexte 23"/>
          <p:cNvSpPr txBox="1">
            <a:spLocks noChangeArrowheads="1"/>
          </p:cNvSpPr>
          <p:nvPr/>
        </p:nvSpPr>
        <p:spPr bwMode="auto">
          <a:xfrm>
            <a:off x="6732588" y="4797425"/>
            <a:ext cx="2303462" cy="1016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GB" sz="1200" b="1">
                <a:solidFill>
                  <a:srgbClr val="0000FF"/>
                </a:solidFill>
                <a:latin typeface="Trebuchet MS" charset="0"/>
              </a:rPr>
              <a:t>Health data collection and analysis; Adaptation of the health care and screening programme and identification of socio-economical needs</a:t>
            </a:r>
          </a:p>
        </p:txBody>
      </p:sp>
      <p:sp>
        <p:nvSpPr>
          <p:cNvPr id="97" name="ZoneTexte 96"/>
          <p:cNvSpPr txBox="1"/>
          <p:nvPr/>
        </p:nvSpPr>
        <p:spPr>
          <a:xfrm>
            <a:off x="3923928" y="3140968"/>
            <a:ext cx="2664295" cy="1631216"/>
          </a:xfrm>
          <a:prstGeom prst="rect">
            <a:avLst/>
          </a:prstGeom>
          <a:noFill/>
          <a:ln>
            <a:solidFill>
              <a:schemeClr val="tx1"/>
            </a:solidFill>
          </a:ln>
        </p:spPr>
        <p:txBody>
          <a:bodyPr wrap="square">
            <a:spAutoFit/>
          </a:bodyPr>
          <a:lstStyle/>
          <a:p>
            <a:pPr algn="ctr">
              <a:defRPr/>
            </a:pPr>
            <a:r>
              <a:rPr lang="en-GB" sz="2000" b="1" dirty="0" smtClean="0">
                <a:solidFill>
                  <a:srgbClr val="003366"/>
                </a:solidFill>
                <a:latin typeface="Arial"/>
                <a:cs typeface="Arial"/>
              </a:rPr>
              <a:t>Health professionals</a:t>
            </a:r>
          </a:p>
          <a:p>
            <a:pPr algn="ctr">
              <a:defRPr/>
            </a:pPr>
            <a:r>
              <a:rPr lang="en-GB" sz="2000" b="1" dirty="0" smtClean="0">
                <a:solidFill>
                  <a:srgbClr val="003366"/>
                </a:solidFill>
                <a:latin typeface="Arial"/>
                <a:cs typeface="Arial"/>
              </a:rPr>
              <a:t> and </a:t>
            </a:r>
          </a:p>
          <a:p>
            <a:pPr algn="ctr">
              <a:defRPr/>
            </a:pPr>
            <a:r>
              <a:rPr lang="en-GB" sz="2000" b="1" dirty="0" smtClean="0">
                <a:solidFill>
                  <a:srgbClr val="003366"/>
                </a:solidFill>
                <a:latin typeface="Arial"/>
                <a:cs typeface="Arial"/>
              </a:rPr>
              <a:t>radiation protection experts</a:t>
            </a:r>
            <a:endParaRPr lang="en-GB" sz="2000" b="1" dirty="0">
              <a:solidFill>
                <a:srgbClr val="003366"/>
              </a:solidFill>
              <a:latin typeface="Arial"/>
              <a:cs typeface="Arial"/>
            </a:endParaRPr>
          </a:p>
        </p:txBody>
      </p:sp>
      <p:sp>
        <p:nvSpPr>
          <p:cNvPr id="98" name="ZoneTexte 97"/>
          <p:cNvSpPr txBox="1"/>
          <p:nvPr/>
        </p:nvSpPr>
        <p:spPr>
          <a:xfrm>
            <a:off x="1116013" y="6597650"/>
            <a:ext cx="1052512" cy="215900"/>
          </a:xfrm>
          <a:prstGeom prst="rect">
            <a:avLst/>
          </a:prstGeom>
          <a:noFill/>
        </p:spPr>
        <p:txBody>
          <a:bodyPr wrap="none">
            <a:spAutoFit/>
          </a:bodyPr>
          <a:lstStyle/>
          <a:p>
            <a:pPr>
              <a:defRPr/>
            </a:pPr>
            <a:r>
              <a:rPr lang="fr-FR" sz="800" b="1" dirty="0">
                <a:solidFill>
                  <a:schemeClr val="accent2">
                    <a:lumMod val="75000"/>
                  </a:schemeClr>
                </a:solidFill>
              </a:rPr>
              <a:t>*St-Vincent de Paul</a:t>
            </a:r>
          </a:p>
        </p:txBody>
      </p:sp>
      <p:sp>
        <p:nvSpPr>
          <p:cNvPr id="18"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21</a:t>
            </a:fld>
            <a:endParaRPr lang="fr-FR" sz="1200" dirty="0">
              <a:solidFill>
                <a:srgbClr val="045C75"/>
              </a:solidFill>
              <a:latin typeface="Helvetica" charset="0"/>
            </a:endParaRPr>
          </a:p>
        </p:txBody>
      </p:sp>
    </p:spTree>
    <p:extLst>
      <p:ext uri="{BB962C8B-B14F-4D97-AF65-F5344CB8AC3E}">
        <p14:creationId xmlns:p14="http://schemas.microsoft.com/office/powerpoint/2010/main" val="34101347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Rectangle 2"/>
          <p:cNvSpPr>
            <a:spLocks noGrp="1" noChangeArrowheads="1"/>
          </p:cNvSpPr>
          <p:nvPr>
            <p:ph type="title"/>
          </p:nvPr>
        </p:nvSpPr>
        <p:spPr>
          <a:xfrm>
            <a:off x="1835696" y="476672"/>
            <a:ext cx="7064375" cy="536575"/>
          </a:xfrm>
        </p:spPr>
        <p:txBody>
          <a:bodyPr/>
          <a:lstStyle/>
          <a:p>
            <a:pPr eaLnBrk="1" hangingPunct="1"/>
            <a:r>
              <a:rPr lang="fr-FR" b="1" dirty="0" smtClean="0">
                <a:latin typeface="Arial"/>
                <a:ea typeface="ＭＳ Ｐゴシック" charset="0"/>
                <a:cs typeface="Arial"/>
              </a:rPr>
              <a:t>The </a:t>
            </a:r>
            <a:r>
              <a:rPr lang="fr-FR" b="1" dirty="0" err="1">
                <a:latin typeface="Arial"/>
                <a:ea typeface="ＭＳ Ｐゴシック" charset="0"/>
                <a:cs typeface="Arial"/>
              </a:rPr>
              <a:t>C</a:t>
            </a:r>
            <a:r>
              <a:rPr lang="fr-FR" b="1" dirty="0" err="1" smtClean="0">
                <a:latin typeface="Arial"/>
                <a:ea typeface="ＭＳ Ｐゴシック" charset="0"/>
                <a:cs typeface="Arial"/>
              </a:rPr>
              <a:t>hechersk</a:t>
            </a:r>
            <a:r>
              <a:rPr lang="fr-FR" b="1" dirty="0" smtClean="0">
                <a:latin typeface="Arial"/>
                <a:ea typeface="ＭＳ Ｐゴシック" charset="0"/>
                <a:cs typeface="Arial"/>
              </a:rPr>
              <a:t> district  </a:t>
            </a:r>
            <a:endParaRPr lang="fr-FR" dirty="0">
              <a:latin typeface="Arial"/>
              <a:ea typeface="ＭＳ Ｐゴシック" charset="0"/>
              <a:cs typeface="Arial"/>
            </a:endParaRPr>
          </a:p>
        </p:txBody>
      </p:sp>
      <p:grpSp>
        <p:nvGrpSpPr>
          <p:cNvPr id="7" name="Grouper 6"/>
          <p:cNvGrpSpPr/>
          <p:nvPr/>
        </p:nvGrpSpPr>
        <p:grpSpPr>
          <a:xfrm>
            <a:off x="1475656" y="1340768"/>
            <a:ext cx="7292674" cy="5017393"/>
            <a:chOff x="1455790" y="980728"/>
            <a:chExt cx="7660863" cy="5377433"/>
          </a:xfrm>
        </p:grpSpPr>
        <p:pic>
          <p:nvPicPr>
            <p:cNvPr id="26626" name="Imag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90" y="980728"/>
              <a:ext cx="6860974" cy="53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020272" y="1484784"/>
              <a:ext cx="648071" cy="707886"/>
            </a:xfrm>
            <a:prstGeom prst="rect">
              <a:avLst/>
            </a:prstGeom>
            <a:noFill/>
          </p:spPr>
          <p:txBody>
            <a:bodyPr>
              <a:spAutoFit/>
            </a:bodyPr>
            <a:lstStyle/>
            <a:p>
              <a:pPr algn="ctr">
                <a:defRPr/>
              </a:pPr>
              <a:r>
                <a:rPr lang="fr-FR" sz="4000" b="1" dirty="0" smtClean="0">
                  <a:ln w="17780" cmpd="sng">
                    <a:solidFill>
                      <a:srgbClr val="FFFFFF"/>
                    </a:solidFill>
                    <a:prstDash val="solid"/>
                    <a:miter lim="800000"/>
                  </a:ln>
                  <a:solidFill>
                    <a:srgbClr val="800000"/>
                  </a:solidFill>
                  <a:effectLst>
                    <a:outerShdw blurRad="50800" algn="tl" rotWithShape="0">
                      <a:srgbClr val="000000"/>
                    </a:outerShdw>
                  </a:effectLst>
                </a:rPr>
                <a:t>.</a:t>
              </a:r>
              <a:endParaRPr lang="fr-FR" sz="4000" b="1" dirty="0">
                <a:ln w="17780" cmpd="sng">
                  <a:solidFill>
                    <a:srgbClr val="FFFFFF"/>
                  </a:solidFill>
                  <a:prstDash val="solid"/>
                  <a:miter lim="800000"/>
                </a:ln>
                <a:solidFill>
                  <a:srgbClr val="800000"/>
                </a:solidFill>
                <a:effectLst>
                  <a:outerShdw blurRad="50800" algn="tl" rotWithShape="0">
                    <a:srgbClr val="000000"/>
                  </a:outerShdw>
                </a:effectLst>
              </a:endParaRPr>
            </a:p>
          </p:txBody>
        </p:sp>
        <p:sp>
          <p:nvSpPr>
            <p:cNvPr id="13" name="Rectangle 12"/>
            <p:cNvSpPr/>
            <p:nvPr/>
          </p:nvSpPr>
          <p:spPr>
            <a:xfrm>
              <a:off x="5868144" y="3212976"/>
              <a:ext cx="2016224" cy="420628"/>
            </a:xfrm>
            <a:prstGeom prst="rect">
              <a:avLst/>
            </a:prstGeom>
            <a:noFill/>
          </p:spPr>
          <p:txBody>
            <a:bodyPr>
              <a:spAutoFit/>
            </a:bodyPr>
            <a:lstStyle/>
            <a:p>
              <a:pPr algn="ctr">
                <a:defRPr/>
              </a:pPr>
              <a:r>
                <a:rPr lang="fr-FR" sz="3200" b="1" baseline="30000" dirty="0" smtClean="0">
                  <a:ln w="17780" cmpd="sng">
                    <a:solidFill>
                      <a:srgbClr val="FFFFFF"/>
                    </a:solidFill>
                    <a:prstDash val="solid"/>
                    <a:miter lim="800000"/>
                  </a:ln>
                  <a:effectLst>
                    <a:outerShdw blurRad="50800" algn="tl" rotWithShape="0">
                      <a:srgbClr val="000000"/>
                    </a:outerShdw>
                  </a:effectLst>
                </a:rPr>
                <a:t>Gomel</a:t>
              </a:r>
              <a:endParaRPr lang="fr-FR" sz="3200" b="1" baseline="30000" dirty="0">
                <a:ln w="17780" cmpd="sng">
                  <a:solidFill>
                    <a:srgbClr val="FFFFFF"/>
                  </a:solidFill>
                  <a:prstDash val="solid"/>
                  <a:miter lim="800000"/>
                </a:ln>
                <a:effectLst>
                  <a:outerShdw blurRad="50800" algn="tl" rotWithShape="0">
                    <a:srgbClr val="000000"/>
                  </a:outerShdw>
                </a:effectLst>
              </a:endParaRPr>
            </a:p>
          </p:txBody>
        </p:sp>
        <p:sp>
          <p:nvSpPr>
            <p:cNvPr id="14" name="Rectangle 13"/>
            <p:cNvSpPr/>
            <p:nvPr/>
          </p:nvSpPr>
          <p:spPr>
            <a:xfrm>
              <a:off x="6704893" y="1844824"/>
              <a:ext cx="2411760" cy="707886"/>
            </a:xfrm>
            <a:prstGeom prst="rect">
              <a:avLst/>
            </a:prstGeom>
            <a:noFill/>
            <a:ln>
              <a:solidFill>
                <a:schemeClr val="accent5"/>
              </a:solidFill>
            </a:ln>
          </p:spPr>
          <p:txBody>
            <a:bodyPr>
              <a:spAutoFit/>
            </a:bodyPr>
            <a:lstStyle/>
            <a:p>
              <a:pPr algn="ctr">
                <a:defRPr/>
              </a:pPr>
              <a:r>
                <a:rPr lang="fr-FR" sz="4000" b="1" dirty="0">
                  <a:ln w="17780" cmpd="sng">
                    <a:solidFill>
                      <a:srgbClr val="FFFFFF"/>
                    </a:solidFill>
                    <a:prstDash val="solid"/>
                    <a:miter lim="800000"/>
                  </a:ln>
                  <a:solidFill>
                    <a:srgbClr val="800000"/>
                  </a:solidFill>
                  <a:effectLst>
                    <a:outerShdw blurRad="50800" algn="tl" rotWithShape="0">
                      <a:srgbClr val="000000"/>
                    </a:outerShdw>
                  </a:effectLst>
                </a:rPr>
                <a:t>.</a:t>
              </a:r>
              <a:r>
                <a:rPr lang="fr-FR" sz="2400" b="1" dirty="0">
                  <a:ln w="17780" cmpd="sng">
                    <a:solidFill>
                      <a:srgbClr val="FFFFFF"/>
                    </a:solidFill>
                    <a:prstDash val="solid"/>
                    <a:miter lim="800000"/>
                  </a:ln>
                  <a:solidFill>
                    <a:srgbClr val="800000"/>
                  </a:solidFill>
                  <a:effectLst>
                    <a:outerShdw blurRad="50800" algn="tl" rotWithShape="0">
                      <a:srgbClr val="000000"/>
                    </a:outerShdw>
                  </a:effectLst>
                  <a:latin typeface="Arial"/>
                  <a:cs typeface="Arial"/>
                </a:rPr>
                <a:t>C</a:t>
              </a:r>
              <a:r>
                <a:rPr lang="fr-FR" sz="2400" b="1" dirty="0">
                  <a:ln w="17780" cmpd="sng">
                    <a:solidFill>
                      <a:srgbClr val="FFFFFF"/>
                    </a:solidFill>
                    <a:prstDash val="solid"/>
                    <a:miter lim="800000"/>
                  </a:ln>
                  <a:effectLst>
                    <a:outerShdw blurRad="50800" algn="tl" rotWithShape="0">
                      <a:srgbClr val="000000"/>
                    </a:outerShdw>
                  </a:effectLst>
                  <a:latin typeface="Arial"/>
                  <a:cs typeface="Arial"/>
                </a:rPr>
                <a:t>hechersk</a:t>
              </a:r>
            </a:p>
          </p:txBody>
        </p:sp>
        <p:sp>
          <p:nvSpPr>
            <p:cNvPr id="4" name="Rectangle 3"/>
            <p:cNvSpPr/>
            <p:nvPr/>
          </p:nvSpPr>
          <p:spPr>
            <a:xfrm>
              <a:off x="5796136" y="5733256"/>
              <a:ext cx="1860380" cy="400110"/>
            </a:xfrm>
            <a:prstGeom prst="rect">
              <a:avLst/>
            </a:prstGeom>
          </p:spPr>
          <p:txBody>
            <a:bodyPr wrap="none">
              <a:spAutoFit/>
            </a:bodyPr>
            <a:lstStyle/>
            <a:p>
              <a:pPr algn="ctr">
                <a:defRPr/>
              </a:pPr>
              <a:r>
                <a:rPr lang="fr-FR" sz="2000" b="1" spc="50" dirty="0" smtClean="0">
                  <a:ln w="12700" cmpd="sng">
                    <a:solidFill>
                      <a:srgbClr val="FF0000"/>
                    </a:solidFill>
                    <a:prstDash val="solid"/>
                  </a:ln>
                  <a:effectLst>
                    <a:glow rad="53100">
                      <a:schemeClr val="accent6">
                        <a:satMod val="180000"/>
                        <a:alpha val="30000"/>
                      </a:schemeClr>
                    </a:glow>
                  </a:effectLst>
                </a:rPr>
                <a:t>CHERNOBY</a:t>
              </a:r>
              <a:r>
                <a:rPr lang="fr-FR" sz="2000" b="1" spc="50" dirty="0" smtClean="0">
                  <a:ln w="12700" cmpd="sng">
                    <a:solidFill>
                      <a:srgbClr val="FF0000"/>
                    </a:solidFill>
                    <a:prstDash val="solid"/>
                  </a:ln>
                  <a:solidFill>
                    <a:srgbClr val="800000"/>
                  </a:solidFill>
                  <a:effectLst>
                    <a:glow rad="53100">
                      <a:schemeClr val="accent6">
                        <a:satMod val="180000"/>
                        <a:alpha val="30000"/>
                      </a:schemeClr>
                    </a:glow>
                  </a:effectLst>
                </a:rPr>
                <a:t>L</a:t>
              </a:r>
              <a:endParaRPr lang="fr-FR" sz="2000" b="1" spc="50" dirty="0">
                <a:ln w="12700" cmpd="sng">
                  <a:solidFill>
                    <a:srgbClr val="FF0000"/>
                  </a:solidFill>
                  <a:prstDash val="solid"/>
                </a:ln>
                <a:solidFill>
                  <a:srgbClr val="800000"/>
                </a:solidFill>
                <a:effectLst>
                  <a:glow rad="53100">
                    <a:schemeClr val="accent6">
                      <a:satMod val="180000"/>
                      <a:alpha val="30000"/>
                    </a:schemeClr>
                  </a:glow>
                </a:effectLst>
              </a:endParaRPr>
            </a:p>
          </p:txBody>
        </p:sp>
        <p:sp>
          <p:nvSpPr>
            <p:cNvPr id="5" name="Rectangle 4"/>
            <p:cNvSpPr/>
            <p:nvPr/>
          </p:nvSpPr>
          <p:spPr>
            <a:xfrm>
              <a:off x="6660232" y="1916832"/>
              <a:ext cx="327183" cy="707886"/>
            </a:xfrm>
            <a:prstGeom prst="rect">
              <a:avLst/>
            </a:prstGeom>
          </p:spPr>
          <p:txBody>
            <a:bodyPr wrap="none">
              <a:spAutoFit/>
            </a:bodyPr>
            <a:lstStyle/>
            <a:p>
              <a:pPr algn="ctr">
                <a:defRPr/>
              </a:pPr>
              <a:r>
                <a:rPr lang="fr-FR" sz="4000" b="1" dirty="0" smtClean="0">
                  <a:ln w="17780" cmpd="sng">
                    <a:solidFill>
                      <a:srgbClr val="FFFFFF"/>
                    </a:solidFill>
                    <a:prstDash val="solid"/>
                    <a:miter lim="800000"/>
                  </a:ln>
                  <a:solidFill>
                    <a:srgbClr val="800000"/>
                  </a:solidFill>
                  <a:effectLst>
                    <a:outerShdw blurRad="50800" algn="tl" rotWithShape="0">
                      <a:srgbClr val="000000"/>
                    </a:outerShdw>
                  </a:effectLst>
                </a:rPr>
                <a:t>.</a:t>
              </a:r>
              <a:endParaRPr lang="fr-FR" sz="4000" b="1" dirty="0">
                <a:ln w="17780" cmpd="sng">
                  <a:solidFill>
                    <a:srgbClr val="FFFFFF"/>
                  </a:solidFill>
                  <a:prstDash val="solid"/>
                  <a:miter lim="800000"/>
                </a:ln>
                <a:solidFill>
                  <a:srgbClr val="800000"/>
                </a:solidFill>
                <a:effectLst>
                  <a:outerShdw blurRad="50800" algn="tl" rotWithShape="0">
                    <a:srgbClr val="000000"/>
                  </a:outerShdw>
                </a:effectLst>
              </a:endParaRPr>
            </a:p>
          </p:txBody>
        </p:sp>
        <p:sp>
          <p:nvSpPr>
            <p:cNvPr id="6" name="Rectangle 5"/>
            <p:cNvSpPr/>
            <p:nvPr/>
          </p:nvSpPr>
          <p:spPr>
            <a:xfrm>
              <a:off x="6300192" y="1988840"/>
              <a:ext cx="505266" cy="707886"/>
            </a:xfrm>
            <a:prstGeom prst="rect">
              <a:avLst/>
            </a:prstGeom>
          </p:spPr>
          <p:txBody>
            <a:bodyPr wrap="square">
              <a:spAutoFit/>
            </a:bodyPr>
            <a:lstStyle/>
            <a:p>
              <a:pPr algn="ctr">
                <a:defRPr/>
              </a:pPr>
              <a:r>
                <a:rPr lang="fr-FR" sz="4000" b="1" dirty="0" smtClean="0">
                  <a:ln w="17780" cmpd="sng">
                    <a:solidFill>
                      <a:srgbClr val="FFFFFF"/>
                    </a:solidFill>
                    <a:prstDash val="solid"/>
                    <a:miter lim="800000"/>
                  </a:ln>
                  <a:solidFill>
                    <a:srgbClr val="800000"/>
                  </a:solidFill>
                  <a:effectLst>
                    <a:outerShdw blurRad="50800" algn="tl" rotWithShape="0">
                      <a:srgbClr val="000000"/>
                    </a:outerShdw>
                  </a:effectLst>
                </a:rPr>
                <a:t>.</a:t>
              </a:r>
              <a:endParaRPr lang="fr-FR" sz="4000" b="1" dirty="0">
                <a:ln w="17780" cmpd="sng">
                  <a:solidFill>
                    <a:srgbClr val="FFFFFF"/>
                  </a:solidFill>
                  <a:prstDash val="solid"/>
                  <a:miter lim="800000"/>
                </a:ln>
                <a:solidFill>
                  <a:srgbClr val="800000"/>
                </a:solidFill>
                <a:effectLst>
                  <a:outerShdw blurRad="50800" algn="tl" rotWithShape="0">
                    <a:srgbClr val="000000"/>
                  </a:outerShdw>
                </a:effectLst>
              </a:endParaRPr>
            </a:p>
          </p:txBody>
        </p:sp>
        <p:sp>
          <p:nvSpPr>
            <p:cNvPr id="15" name="Rectangle 14"/>
            <p:cNvSpPr/>
            <p:nvPr/>
          </p:nvSpPr>
          <p:spPr>
            <a:xfrm>
              <a:off x="5508104" y="4653136"/>
              <a:ext cx="2016224" cy="400110"/>
            </a:xfrm>
            <a:prstGeom prst="rect">
              <a:avLst/>
            </a:prstGeom>
            <a:noFill/>
          </p:spPr>
          <p:txBody>
            <a:bodyPr>
              <a:spAutoFit/>
            </a:bodyPr>
            <a:lstStyle/>
            <a:p>
              <a:pPr algn="ctr">
                <a:defRPr/>
              </a:pPr>
              <a:r>
                <a:rPr lang="fr-FR" sz="2000" b="1" dirty="0" err="1" smtClean="0">
                  <a:ln w="17780" cmpd="sng">
                    <a:solidFill>
                      <a:srgbClr val="FFFFFF"/>
                    </a:solidFill>
                    <a:prstDash val="solid"/>
                    <a:miter lim="800000"/>
                  </a:ln>
                  <a:effectLst>
                    <a:outerShdw blurRad="50800" algn="tl" rotWithShape="0">
                      <a:srgbClr val="000000"/>
                    </a:outerShdw>
                  </a:effectLst>
                </a:rPr>
                <a:t>Bragin</a:t>
              </a:r>
              <a:endParaRPr lang="fr-FR" sz="2000" b="1" dirty="0">
                <a:ln w="17780" cmpd="sng">
                  <a:solidFill>
                    <a:srgbClr val="FFFFFF"/>
                  </a:solidFill>
                  <a:prstDash val="solid"/>
                  <a:miter lim="800000"/>
                </a:ln>
                <a:effectLst>
                  <a:outerShdw blurRad="50800" algn="tl" rotWithShape="0">
                    <a:srgbClr val="000000"/>
                  </a:outerShdw>
                </a:effectLst>
              </a:endParaRPr>
            </a:p>
          </p:txBody>
        </p:sp>
        <p:sp>
          <p:nvSpPr>
            <p:cNvPr id="2" name="Rectangle vertical à deux flèches 1"/>
            <p:cNvSpPr/>
            <p:nvPr/>
          </p:nvSpPr>
          <p:spPr bwMode="auto">
            <a:xfrm>
              <a:off x="8460432" y="2420888"/>
              <a:ext cx="576064" cy="3600400"/>
            </a:xfrm>
            <a:prstGeom prst="upDownArrowCallout">
              <a:avLst/>
            </a:prstGeom>
            <a:solidFill>
              <a:schemeClr val="accent1"/>
            </a:solidFill>
            <a:ln w="9525" cap="flat" cmpd="sng" algn="ctr">
              <a:solidFill>
                <a:schemeClr val="tx1"/>
              </a:solidFill>
              <a:prstDash val="solid"/>
              <a:round/>
              <a:headEnd type="none" w="med" len="med"/>
              <a:tailEnd type="none" w="med" len="med"/>
            </a:ln>
            <a:effectLst/>
          </p:spPr>
          <p:txBody>
            <a:bodyPr>
              <a:scene3d>
                <a:camera prst="orthographicFront">
                  <a:rot lat="0" lon="0" rev="5400000"/>
                </a:camera>
                <a:lightRig rig="threePt" dir="t"/>
              </a:scene3d>
            </a:bodyPr>
            <a:lstStyle/>
            <a:p>
              <a:pPr>
                <a:defRPr/>
              </a:pPr>
              <a:endParaRPr lang="fr-FR" sz="1800" dirty="0">
                <a:latin typeface="Times New Roman" pitchFamily="-107" charset="0"/>
              </a:endParaRPr>
            </a:p>
            <a:p>
              <a:pPr>
                <a:defRPr/>
              </a:pPr>
              <a:endParaRPr lang="fr-FR" sz="1800" dirty="0">
                <a:latin typeface="Times New Roman" pitchFamily="-107" charset="0"/>
              </a:endParaRPr>
            </a:p>
            <a:p>
              <a:pPr>
                <a:defRPr/>
              </a:pPr>
              <a:r>
                <a:rPr lang="fr-FR" sz="1800" b="1" dirty="0">
                  <a:latin typeface="Times New Roman" pitchFamily="-107" charset="0"/>
                </a:rPr>
                <a:t>250 km</a:t>
              </a:r>
            </a:p>
          </p:txBody>
        </p:sp>
      </p:grpSp>
      <p:sp>
        <p:nvSpPr>
          <p:cNvPr id="16"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22</a:t>
            </a:fld>
            <a:endParaRPr lang="fr-FR" sz="1200" dirty="0">
              <a:solidFill>
                <a:srgbClr val="045C75"/>
              </a:solidFill>
              <a:latin typeface="Helvetica" charset="0"/>
            </a:endParaRPr>
          </a:p>
        </p:txBody>
      </p:sp>
    </p:spTree>
    <p:extLst>
      <p:ext uri="{BB962C8B-B14F-4D97-AF65-F5344CB8AC3E}">
        <p14:creationId xmlns:p14="http://schemas.microsoft.com/office/powerpoint/2010/main" val="14010321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07504" y="332656"/>
            <a:ext cx="8892480" cy="838200"/>
          </a:xfrm>
        </p:spPr>
        <p:txBody>
          <a:bodyPr/>
          <a:lstStyle/>
          <a:p>
            <a:pPr eaLnBrk="1" hangingPunct="1"/>
            <a:r>
              <a:rPr lang="fr-FR" b="1" dirty="0">
                <a:latin typeface="Trebuchet MS" charset="0"/>
                <a:ea typeface="ＭＳ Ｐゴシック" charset="0"/>
                <a:cs typeface="ＭＳ Ｐゴシック" charset="0"/>
              </a:rPr>
              <a:t> </a:t>
            </a:r>
            <a:r>
              <a:rPr lang="fr-FR" b="1" dirty="0" smtClean="0">
                <a:latin typeface="Trebuchet MS" charset="0"/>
                <a:ea typeface="ＭＳ Ｐゴシック" charset="0"/>
                <a:cs typeface="ＭＳ Ｐゴシック" charset="0"/>
              </a:rPr>
              <a:t>The </a:t>
            </a:r>
            <a:r>
              <a:rPr lang="en-GB" b="1" kern="1200" dirty="0">
                <a:latin typeface="Arial"/>
                <a:cs typeface="Arial"/>
              </a:rPr>
              <a:t>h</a:t>
            </a:r>
            <a:r>
              <a:rPr lang="en-GB" b="1" kern="1200" dirty="0" smtClean="0">
                <a:latin typeface="Arial"/>
                <a:cs typeface="Arial"/>
              </a:rPr>
              <a:t>ealth check-ups of </a:t>
            </a:r>
            <a:r>
              <a:rPr lang="en-GB" b="1" kern="1200" dirty="0">
                <a:latin typeface="Arial"/>
                <a:cs typeface="Arial"/>
              </a:rPr>
              <a:t>children (1) </a:t>
            </a:r>
          </a:p>
        </p:txBody>
      </p:sp>
      <p:sp>
        <p:nvSpPr>
          <p:cNvPr id="45059" name="Rectangle 3"/>
          <p:cNvSpPr>
            <a:spLocks noGrp="1" noChangeArrowheads="1"/>
          </p:cNvSpPr>
          <p:nvPr>
            <p:ph type="body" idx="4294967295"/>
          </p:nvPr>
        </p:nvSpPr>
        <p:spPr>
          <a:xfrm>
            <a:off x="1619672" y="1484784"/>
            <a:ext cx="7272808" cy="4752528"/>
          </a:xfrm>
        </p:spPr>
        <p:txBody>
          <a:bodyPr/>
          <a:lstStyle/>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Follow-up of </a:t>
            </a:r>
            <a:r>
              <a:rPr lang="en-GB" kern="1200" dirty="0">
                <a:solidFill>
                  <a:srgbClr val="003366"/>
                </a:solidFill>
                <a:latin typeface="Arial" charset="0"/>
                <a:ea typeface="ＭＳ Ｐゴシック" charset="0"/>
                <a:cs typeface="Arial" charset="0"/>
              </a:rPr>
              <a:t>2500 children from 3 to 15 years </a:t>
            </a:r>
            <a:r>
              <a:rPr lang="en-GB" kern="1200" dirty="0">
                <a:solidFill>
                  <a:srgbClr val="000000"/>
                </a:solidFill>
                <a:latin typeface="Arial" charset="0"/>
                <a:ea typeface="ＭＳ Ｐゴシック" charset="0"/>
                <a:cs typeface="Arial" charset="0"/>
              </a:rPr>
              <a:t>(more than 90% of the number of children of the district)</a:t>
            </a:r>
          </a:p>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About </a:t>
            </a:r>
            <a:r>
              <a:rPr lang="en-GB" b="1" kern="1200" dirty="0">
                <a:solidFill>
                  <a:srgbClr val="003366"/>
                </a:solidFill>
                <a:latin typeface="Arial" charset="0"/>
                <a:ea typeface="ＭＳ Ｐゴシック" charset="0"/>
                <a:cs typeface="Arial" charset="0"/>
              </a:rPr>
              <a:t>80 indicators </a:t>
            </a:r>
            <a:r>
              <a:rPr lang="en-GB" kern="1200" dirty="0">
                <a:solidFill>
                  <a:srgbClr val="000000"/>
                </a:solidFill>
                <a:latin typeface="Arial" charset="0"/>
                <a:ea typeface="ＭＳ Ｐゴシック" charset="0"/>
                <a:cs typeface="Arial" charset="0"/>
              </a:rPr>
              <a:t>concerning the </a:t>
            </a:r>
            <a:r>
              <a:rPr lang="en-GB" b="1" kern="1200" dirty="0">
                <a:solidFill>
                  <a:srgbClr val="003366"/>
                </a:solidFill>
                <a:latin typeface="Arial" charset="0"/>
                <a:ea typeface="ＭＳ Ｐゴシック" charset="0"/>
                <a:cs typeface="Arial" charset="0"/>
              </a:rPr>
              <a:t>living conditions </a:t>
            </a:r>
            <a:r>
              <a:rPr lang="en-GB" b="1" kern="1200" dirty="0" smtClean="0">
                <a:solidFill>
                  <a:srgbClr val="003366"/>
                </a:solidFill>
                <a:latin typeface="Arial" charset="0"/>
                <a:ea typeface="ＭＳ Ｐゴシック" charset="0"/>
                <a:cs typeface="Arial" charset="0"/>
              </a:rPr>
              <a:t>and the health </a:t>
            </a:r>
            <a:r>
              <a:rPr lang="en-GB" b="1" kern="1200" dirty="0">
                <a:solidFill>
                  <a:srgbClr val="003366"/>
                </a:solidFill>
                <a:latin typeface="Arial" charset="0"/>
                <a:ea typeface="ＭＳ Ｐゴシック" charset="0"/>
                <a:cs typeface="Arial" charset="0"/>
              </a:rPr>
              <a:t>status </a:t>
            </a:r>
            <a:r>
              <a:rPr lang="en-GB" kern="1200" dirty="0" smtClean="0">
                <a:solidFill>
                  <a:srgbClr val="000000"/>
                </a:solidFill>
                <a:latin typeface="Arial" charset="0"/>
                <a:ea typeface="ＭＳ Ｐゴシック" charset="0"/>
                <a:cs typeface="Arial" charset="0"/>
              </a:rPr>
              <a:t>collected </a:t>
            </a:r>
            <a:r>
              <a:rPr lang="en-GB" kern="1200" dirty="0">
                <a:solidFill>
                  <a:srgbClr val="000000"/>
                </a:solidFill>
                <a:latin typeface="Arial" charset="0"/>
                <a:ea typeface="ＭＳ Ｐゴシック" charset="0"/>
                <a:cs typeface="Arial" charset="0"/>
              </a:rPr>
              <a:t>3 times between </a:t>
            </a:r>
            <a:r>
              <a:rPr lang="en-GB" kern="1200" dirty="0" smtClean="0">
                <a:solidFill>
                  <a:srgbClr val="000000"/>
                </a:solidFill>
                <a:latin typeface="Arial" charset="0"/>
                <a:ea typeface="ＭＳ Ｐゴシック" charset="0"/>
                <a:cs typeface="Arial" charset="0"/>
              </a:rPr>
              <a:t>2005 </a:t>
            </a:r>
            <a:r>
              <a:rPr lang="en-GB" kern="1200" dirty="0">
                <a:solidFill>
                  <a:srgbClr val="000000"/>
                </a:solidFill>
                <a:latin typeface="Arial" charset="0"/>
                <a:ea typeface="ＭＳ Ｐゴシック" charset="0"/>
                <a:cs typeface="Arial" charset="0"/>
              </a:rPr>
              <a:t>and 2009 </a:t>
            </a:r>
          </a:p>
          <a:p>
            <a:pPr marL="273050" lvl="2" indent="-273050" eaLnBrk="1" hangingPunct="1">
              <a:spcAft>
                <a:spcPts val="1200"/>
              </a:spcAft>
              <a:buClr>
                <a:srgbClr val="083763"/>
              </a:buClr>
              <a:buSzPct val="95000"/>
              <a:buFont typeface="Wingdings 2" charset="0"/>
              <a:buChar char=""/>
            </a:pPr>
            <a:r>
              <a:rPr lang="en-GB" b="1" kern="1200" dirty="0">
                <a:solidFill>
                  <a:srgbClr val="003366"/>
                </a:solidFill>
                <a:latin typeface="Arial" charset="0"/>
                <a:ea typeface="ＭＳ Ｐゴシック" charset="0"/>
                <a:cs typeface="Arial" charset="0"/>
              </a:rPr>
              <a:t>3 measurements of the whole body contamination </a:t>
            </a:r>
          </a:p>
          <a:p>
            <a:pPr marL="273050" lvl="2" indent="-273050" eaLnBrk="1" hangingPunct="1">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Children </a:t>
            </a:r>
            <a:r>
              <a:rPr lang="en-GB" kern="1200" dirty="0">
                <a:solidFill>
                  <a:srgbClr val="000000"/>
                </a:solidFill>
                <a:latin typeface="Arial" charset="0"/>
                <a:ea typeface="ＭＳ Ｐゴシック" charset="0"/>
                <a:cs typeface="Arial" charset="0"/>
              </a:rPr>
              <a:t>with pathologies identified during the check-ups have </a:t>
            </a:r>
            <a:r>
              <a:rPr lang="en-GB" kern="1200" dirty="0" smtClean="0">
                <a:solidFill>
                  <a:srgbClr val="000000"/>
                </a:solidFill>
                <a:latin typeface="Arial" charset="0"/>
                <a:ea typeface="ＭＳ Ｐゴシック" charset="0"/>
                <a:cs typeface="Arial" charset="0"/>
              </a:rPr>
              <a:t>received </a:t>
            </a:r>
            <a:r>
              <a:rPr lang="en-GB" b="1" kern="1200" dirty="0" smtClean="0">
                <a:solidFill>
                  <a:srgbClr val="003366"/>
                </a:solidFill>
                <a:latin typeface="Arial" charset="0"/>
                <a:ea typeface="ＭＳ Ｐゴシック" charset="0"/>
                <a:cs typeface="Arial" charset="0"/>
              </a:rPr>
              <a:t>treatments</a:t>
            </a:r>
            <a:r>
              <a:rPr lang="en-GB" kern="1200" dirty="0" smtClean="0">
                <a:solidFill>
                  <a:srgbClr val="000000"/>
                </a:solidFill>
                <a:latin typeface="Arial" charset="0"/>
                <a:ea typeface="ＭＳ Ｐゴシック" charset="0"/>
                <a:cs typeface="Arial" charset="0"/>
              </a:rPr>
              <a:t> immediately</a:t>
            </a:r>
          </a:p>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T</a:t>
            </a:r>
            <a:r>
              <a:rPr lang="en-GB" kern="1200" dirty="0" smtClean="0">
                <a:solidFill>
                  <a:srgbClr val="000000"/>
                </a:solidFill>
                <a:latin typeface="Arial" charset="0"/>
                <a:ea typeface="ＭＳ Ｐゴシック" charset="0"/>
                <a:cs typeface="Arial" charset="0"/>
              </a:rPr>
              <a:t>hey </a:t>
            </a:r>
            <a:r>
              <a:rPr lang="en-GB" kern="1200" dirty="0">
                <a:solidFill>
                  <a:srgbClr val="000000"/>
                </a:solidFill>
                <a:latin typeface="Arial" charset="0"/>
                <a:ea typeface="ＭＳ Ｐゴシック" charset="0"/>
                <a:cs typeface="Arial" charset="0"/>
              </a:rPr>
              <a:t>also received, as well as their families, </a:t>
            </a:r>
            <a:r>
              <a:rPr lang="en-GB" b="1" kern="1200" dirty="0">
                <a:solidFill>
                  <a:srgbClr val="003366"/>
                </a:solidFill>
                <a:latin typeface="Arial" charset="0"/>
                <a:ea typeface="ＭＳ Ｐゴシック" charset="0"/>
                <a:cs typeface="Arial" charset="0"/>
              </a:rPr>
              <a:t>information</a:t>
            </a:r>
            <a:r>
              <a:rPr lang="en-GB" kern="1200" dirty="0">
                <a:solidFill>
                  <a:srgbClr val="000000"/>
                </a:solidFill>
                <a:latin typeface="Arial" charset="0"/>
                <a:ea typeface="ＭＳ Ｐゴシック" charset="0"/>
                <a:cs typeface="Arial" charset="0"/>
              </a:rPr>
              <a:t> on the way to </a:t>
            </a:r>
            <a:r>
              <a:rPr lang="en-GB" kern="1200" dirty="0" smtClean="0">
                <a:solidFill>
                  <a:srgbClr val="000000"/>
                </a:solidFill>
                <a:latin typeface="Arial" charset="0"/>
                <a:ea typeface="ＭＳ Ｐゴシック" charset="0"/>
                <a:cs typeface="Arial" charset="0"/>
              </a:rPr>
              <a:t>manage/improve </a:t>
            </a:r>
            <a:r>
              <a:rPr lang="en-GB" kern="1200" dirty="0">
                <a:solidFill>
                  <a:srgbClr val="000000"/>
                </a:solidFill>
                <a:latin typeface="Arial" charset="0"/>
                <a:ea typeface="ＭＳ Ｐゴシック" charset="0"/>
                <a:cs typeface="Arial" charset="0"/>
              </a:rPr>
              <a:t>their radiological situation by involving themselves in </a:t>
            </a:r>
            <a:r>
              <a:rPr lang="en-GB" kern="1200" dirty="0" smtClean="0">
                <a:solidFill>
                  <a:srgbClr val="000000"/>
                </a:solidFill>
                <a:latin typeface="Arial" charset="0"/>
                <a:ea typeface="ＭＳ Ｐゴシック" charset="0"/>
                <a:cs typeface="Arial" charset="0"/>
              </a:rPr>
              <a:t>the radiation monitoring of their environment and their diet </a:t>
            </a:r>
            <a:endParaRPr lang="en-GB" kern="1200" dirty="0">
              <a:solidFill>
                <a:srgbClr val="000000"/>
              </a:solidFill>
              <a:latin typeface="Arial" charset="0"/>
              <a:ea typeface="ＭＳ Ｐゴシック" charset="0"/>
              <a:cs typeface="Arial" charset="0"/>
            </a:endParaRPr>
          </a:p>
        </p:txBody>
      </p:sp>
      <p:sp>
        <p:nvSpPr>
          <p:cNvPr id="45060" name="Ellipse 6"/>
          <p:cNvSpPr>
            <a:spLocks noChangeArrowheads="1"/>
          </p:cNvSpPr>
          <p:nvPr/>
        </p:nvSpPr>
        <p:spPr bwMode="auto">
          <a:xfrm>
            <a:off x="1371600" y="1905000"/>
            <a:ext cx="6019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23</a:t>
            </a:fld>
            <a:endParaRPr lang="fr-FR" sz="1200" dirty="0">
              <a:solidFill>
                <a:srgbClr val="045C75"/>
              </a:solidFill>
              <a:latin typeface="Helvetica" charset="0"/>
            </a:endParaRPr>
          </a:p>
        </p:txBody>
      </p:sp>
    </p:spTree>
    <p:extLst>
      <p:ext uri="{BB962C8B-B14F-4D97-AF65-F5344CB8AC3E}">
        <p14:creationId xmlns:p14="http://schemas.microsoft.com/office/powerpoint/2010/main" val="40547853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332656"/>
            <a:ext cx="8964488" cy="838200"/>
          </a:xfrm>
        </p:spPr>
        <p:txBody>
          <a:bodyPr/>
          <a:lstStyle/>
          <a:p>
            <a:pPr eaLnBrk="1" hangingPunct="1"/>
            <a:r>
              <a:rPr lang="fr-FR" dirty="0">
                <a:latin typeface="Trebuchet MS" charset="0"/>
                <a:ea typeface="ＭＳ Ｐゴシック" charset="0"/>
                <a:cs typeface="ＭＳ Ｐゴシック" charset="0"/>
              </a:rPr>
              <a:t> </a:t>
            </a:r>
            <a:r>
              <a:rPr lang="fr-FR" b="1" dirty="0" smtClean="0">
                <a:latin typeface="Trebuchet MS" charset="0"/>
                <a:ea typeface="ＭＳ Ｐゴシック" charset="0"/>
                <a:cs typeface="ＭＳ Ｐゴシック" charset="0"/>
              </a:rPr>
              <a:t>The </a:t>
            </a:r>
            <a:r>
              <a:rPr lang="en-GB" b="1" kern="1200" dirty="0">
                <a:latin typeface="Arial"/>
                <a:cs typeface="Arial"/>
              </a:rPr>
              <a:t>h</a:t>
            </a:r>
            <a:r>
              <a:rPr lang="en-GB" b="1" kern="1200" dirty="0" smtClean="0">
                <a:latin typeface="Arial"/>
                <a:cs typeface="Arial"/>
              </a:rPr>
              <a:t>ealth </a:t>
            </a:r>
            <a:r>
              <a:rPr lang="en-GB" b="1" kern="1200" dirty="0">
                <a:latin typeface="Arial"/>
                <a:cs typeface="Arial"/>
              </a:rPr>
              <a:t>check-</a:t>
            </a:r>
            <a:r>
              <a:rPr lang="en-GB" b="1" kern="1200" dirty="0" smtClean="0">
                <a:latin typeface="Arial"/>
                <a:cs typeface="Arial"/>
              </a:rPr>
              <a:t>ups </a:t>
            </a:r>
            <a:r>
              <a:rPr lang="en-GB" b="1" kern="1200" dirty="0">
                <a:latin typeface="Arial"/>
                <a:cs typeface="Arial"/>
              </a:rPr>
              <a:t>of children </a:t>
            </a:r>
            <a:r>
              <a:rPr lang="en-GB" b="1" kern="1200" dirty="0" smtClean="0">
                <a:latin typeface="Arial"/>
                <a:cs typeface="Arial"/>
              </a:rPr>
              <a:t>(2) </a:t>
            </a:r>
            <a:endParaRPr lang="en-GB" b="1" kern="1200" dirty="0">
              <a:latin typeface="Arial"/>
              <a:cs typeface="Arial"/>
            </a:endParaRPr>
          </a:p>
        </p:txBody>
      </p:sp>
      <p:sp>
        <p:nvSpPr>
          <p:cNvPr id="45059" name="Rectangle 3"/>
          <p:cNvSpPr>
            <a:spLocks noGrp="1" noChangeArrowheads="1"/>
          </p:cNvSpPr>
          <p:nvPr>
            <p:ph type="body" idx="4294967295"/>
          </p:nvPr>
        </p:nvSpPr>
        <p:spPr>
          <a:xfrm>
            <a:off x="1547664" y="1412776"/>
            <a:ext cx="7128792" cy="5257800"/>
          </a:xfrm>
        </p:spPr>
        <p:txBody>
          <a:bodyPr/>
          <a:lstStyle/>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The </a:t>
            </a:r>
            <a:r>
              <a:rPr lang="en-GB" kern="1200" dirty="0" smtClean="0">
                <a:solidFill>
                  <a:srgbClr val="000000"/>
                </a:solidFill>
                <a:latin typeface="Arial" charset="0"/>
                <a:ea typeface="ＭＳ Ｐゴシック" charset="0"/>
                <a:cs typeface="Arial" charset="0"/>
              </a:rPr>
              <a:t>protocol </a:t>
            </a:r>
            <a:r>
              <a:rPr lang="en-GB" kern="1200" dirty="0">
                <a:solidFill>
                  <a:srgbClr val="000000"/>
                </a:solidFill>
                <a:latin typeface="Arial" charset="0"/>
                <a:ea typeface="ＭＳ Ｐゴシック" charset="0"/>
                <a:cs typeface="Arial" charset="0"/>
              </a:rPr>
              <a:t>of the health check-up has been elaborated in partnership between </a:t>
            </a:r>
            <a:r>
              <a:rPr lang="en-GB" kern="1200" dirty="0" smtClean="0">
                <a:solidFill>
                  <a:srgbClr val="000000"/>
                </a:solidFill>
                <a:latin typeface="Arial" charset="0"/>
                <a:ea typeface="ＭＳ Ｐゴシック" charset="0"/>
                <a:cs typeface="Arial" charset="0"/>
              </a:rPr>
              <a:t>Belarusian and French paediatricians</a:t>
            </a:r>
          </a:p>
          <a:p>
            <a:pPr marL="273050" lvl="2" indent="-273050" eaLnBrk="1" hangingPunct="1">
              <a:spcAft>
                <a:spcPts val="1200"/>
              </a:spcAft>
              <a:buClr>
                <a:srgbClr val="083763"/>
              </a:buClr>
              <a:buSzPct val="95000"/>
              <a:buFont typeface="Wingdings 2" charset="0"/>
              <a:buChar char=""/>
            </a:pPr>
            <a:r>
              <a:rPr lang="en-GB" b="1" kern="1200" dirty="0">
                <a:solidFill>
                  <a:srgbClr val="003366"/>
                </a:solidFill>
                <a:latin typeface="Arial" charset="0"/>
                <a:ea typeface="ＭＳ Ｐゴシック" charset="0"/>
                <a:cs typeface="Arial" charset="0"/>
              </a:rPr>
              <a:t>Meetings with local stakeholders</a:t>
            </a:r>
            <a:r>
              <a:rPr lang="en-GB" kern="1200" dirty="0">
                <a:solidFill>
                  <a:srgbClr val="000000"/>
                </a:solidFill>
                <a:latin typeface="Arial" charset="0"/>
                <a:ea typeface="ＭＳ Ｐゴシック" charset="0"/>
                <a:cs typeface="Arial" charset="0"/>
              </a:rPr>
              <a:t> (teachers, medical doctors, families, local authorities …) have been organized to identify their expectations concerning the check-ups and also the way they wanted to be informed about the results </a:t>
            </a:r>
          </a:p>
          <a:p>
            <a:pPr marL="273050" lvl="2" indent="-273050" eaLnBrk="1" hangingPunct="1">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Data </a:t>
            </a:r>
            <a:r>
              <a:rPr lang="en-GB" kern="1200" dirty="0">
                <a:solidFill>
                  <a:srgbClr val="000000"/>
                </a:solidFill>
                <a:latin typeface="Arial" charset="0"/>
                <a:ea typeface="ＭＳ Ｐゴシック" charset="0"/>
                <a:cs typeface="Arial" charset="0"/>
              </a:rPr>
              <a:t>collected during the </a:t>
            </a:r>
            <a:r>
              <a:rPr lang="en-GB" kern="1200" dirty="0" smtClean="0">
                <a:solidFill>
                  <a:srgbClr val="000000"/>
                </a:solidFill>
                <a:latin typeface="Arial" charset="0"/>
                <a:ea typeface="ＭＳ Ｐゴシック" charset="0"/>
                <a:cs typeface="Arial" charset="0"/>
              </a:rPr>
              <a:t>check</a:t>
            </a:r>
            <a:r>
              <a:rPr lang="en-GB" kern="1200" dirty="0">
                <a:solidFill>
                  <a:srgbClr val="000000"/>
                </a:solidFill>
                <a:latin typeface="Arial" charset="0"/>
                <a:ea typeface="ＭＳ Ｐゴシック" charset="0"/>
                <a:cs typeface="Arial" charset="0"/>
              </a:rPr>
              <a:t>-ups have been </a:t>
            </a:r>
            <a:r>
              <a:rPr lang="en-GB" b="1" kern="1200" dirty="0">
                <a:solidFill>
                  <a:srgbClr val="003366"/>
                </a:solidFill>
                <a:latin typeface="Arial" charset="0"/>
                <a:ea typeface="ＭＳ Ｐゴシック" charset="0"/>
                <a:cs typeface="Arial" charset="0"/>
              </a:rPr>
              <a:t>presented and discussed </a:t>
            </a:r>
            <a:r>
              <a:rPr lang="en-GB" kern="1200" dirty="0">
                <a:solidFill>
                  <a:srgbClr val="000000"/>
                </a:solidFill>
                <a:latin typeface="Arial" charset="0"/>
                <a:ea typeface="ＭＳ Ｐゴシック" charset="0"/>
                <a:cs typeface="Arial" charset="0"/>
              </a:rPr>
              <a:t>with parents and also have helped the health professionals to adapt the treatments of diagnosed </a:t>
            </a:r>
            <a:r>
              <a:rPr lang="en-GB" kern="1200" dirty="0" smtClean="0">
                <a:solidFill>
                  <a:srgbClr val="000000"/>
                </a:solidFill>
                <a:latin typeface="Arial" charset="0"/>
                <a:ea typeface="ＭＳ Ｐゴシック" charset="0"/>
                <a:cs typeface="Arial" charset="0"/>
              </a:rPr>
              <a:t>diseases</a:t>
            </a:r>
          </a:p>
          <a:p>
            <a:pPr marL="273050" lvl="2" indent="-273050" eaLnBrk="1" hangingPunct="1">
              <a:spcAft>
                <a:spcPts val="1200"/>
              </a:spcAft>
              <a:buClr>
                <a:srgbClr val="083763"/>
              </a:buClr>
              <a:buSzPct val="95000"/>
              <a:buFont typeface="Wingdings 2" charset="0"/>
              <a:buChar char=""/>
            </a:pPr>
            <a:r>
              <a:rPr lang="en-GB" kern="1200" dirty="0" smtClean="0">
                <a:solidFill>
                  <a:srgbClr val="000000"/>
                </a:solidFill>
                <a:latin typeface="Arial" charset="0"/>
                <a:ea typeface="ＭＳ Ｐゴシック" charset="0"/>
                <a:cs typeface="Arial" charset="0"/>
              </a:rPr>
              <a:t> </a:t>
            </a:r>
            <a:r>
              <a:rPr lang="en-GB" kern="1200" dirty="0">
                <a:solidFill>
                  <a:srgbClr val="000000"/>
                </a:solidFill>
                <a:latin typeface="Arial" charset="0"/>
                <a:ea typeface="ＭＳ Ｐゴシック" charset="0"/>
                <a:cs typeface="Arial" charset="0"/>
              </a:rPr>
              <a:t>The project also included an equipment supply component to perform the exams, as well as a training component for the practicing </a:t>
            </a:r>
            <a:r>
              <a:rPr lang="en-GB" kern="1200" dirty="0" smtClean="0">
                <a:solidFill>
                  <a:srgbClr val="000000"/>
                </a:solidFill>
                <a:latin typeface="Arial" charset="0"/>
                <a:ea typeface="ＭＳ Ｐゴシック" charset="0"/>
                <a:cs typeface="Arial" charset="0"/>
              </a:rPr>
              <a:t>physicians </a:t>
            </a:r>
            <a:endParaRPr lang="en-GB" kern="1200" dirty="0">
              <a:solidFill>
                <a:srgbClr val="000000"/>
              </a:solidFill>
              <a:latin typeface="Arial" charset="0"/>
              <a:ea typeface="ＭＳ Ｐゴシック" charset="0"/>
              <a:cs typeface="Arial" charset="0"/>
            </a:endParaRPr>
          </a:p>
        </p:txBody>
      </p:sp>
      <p:sp>
        <p:nvSpPr>
          <p:cNvPr id="45060" name="Ellipse 6"/>
          <p:cNvSpPr>
            <a:spLocks noChangeArrowheads="1"/>
          </p:cNvSpPr>
          <p:nvPr/>
        </p:nvSpPr>
        <p:spPr bwMode="auto">
          <a:xfrm>
            <a:off x="1371600" y="1905000"/>
            <a:ext cx="6019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24</a:t>
            </a:fld>
            <a:endParaRPr lang="fr-FR" sz="1200" dirty="0">
              <a:solidFill>
                <a:srgbClr val="045C75"/>
              </a:solidFill>
              <a:latin typeface="Helvetica" charset="0"/>
            </a:endParaRPr>
          </a:p>
        </p:txBody>
      </p:sp>
    </p:spTree>
    <p:extLst>
      <p:ext uri="{BB962C8B-B14F-4D97-AF65-F5344CB8AC3E}">
        <p14:creationId xmlns:p14="http://schemas.microsoft.com/office/powerpoint/2010/main" val="896907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28600"/>
            <a:ext cx="9144000" cy="838200"/>
          </a:xfrm>
        </p:spPr>
        <p:txBody>
          <a:bodyPr/>
          <a:lstStyle/>
          <a:p>
            <a:pPr algn="ctr" eaLnBrk="1" hangingPunct="1"/>
            <a:r>
              <a:rPr lang="fr-FR" dirty="0">
                <a:latin typeface="Trebuchet MS" charset="0"/>
                <a:ea typeface="ＭＳ Ｐゴシック" charset="0"/>
                <a:cs typeface="ＭＳ Ｐゴシック" charset="0"/>
              </a:rPr>
              <a:t> </a:t>
            </a:r>
            <a:endParaRPr lang="en-GB" sz="2800" b="1" dirty="0">
              <a:solidFill>
                <a:srgbClr val="5280B7"/>
              </a:solidFill>
              <a:latin typeface="Trebuchet MS" charset="0"/>
              <a:ea typeface="ＭＳ Ｐゴシック" charset="0"/>
              <a:cs typeface="ＭＳ Ｐゴシック" charset="0"/>
            </a:endParaRPr>
          </a:p>
        </p:txBody>
      </p:sp>
      <p:sp>
        <p:nvSpPr>
          <p:cNvPr id="45060" name="Ellipse 6"/>
          <p:cNvSpPr>
            <a:spLocks noChangeArrowheads="1"/>
          </p:cNvSpPr>
          <p:nvPr/>
        </p:nvSpPr>
        <p:spPr bwMode="auto">
          <a:xfrm>
            <a:off x="1371600" y="1905000"/>
            <a:ext cx="6019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5" name="Rectangle 2"/>
          <p:cNvSpPr txBox="1">
            <a:spLocks noChangeArrowheads="1"/>
          </p:cNvSpPr>
          <p:nvPr/>
        </p:nvSpPr>
        <p:spPr bwMode="auto">
          <a:xfrm>
            <a:off x="152400" y="381000"/>
            <a:ext cx="88120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a:solidFill>
                  <a:schemeClr val="tx2"/>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5pPr>
            <a:lvl6pPr marL="457200" algn="r" rtl="0" eaLnBrk="1" fontAlgn="base" hangingPunct="1">
              <a:spcBef>
                <a:spcPct val="0"/>
              </a:spcBef>
              <a:spcAft>
                <a:spcPct val="0"/>
              </a:spcAft>
              <a:defRPr sz="2800" b="1">
                <a:solidFill>
                  <a:schemeClr val="tx2"/>
                </a:solidFill>
                <a:latin typeface="Helvetica" pitchFamily="-106" charset="0"/>
              </a:defRPr>
            </a:lvl6pPr>
            <a:lvl7pPr marL="914400" algn="r" rtl="0" eaLnBrk="1" fontAlgn="base" hangingPunct="1">
              <a:spcBef>
                <a:spcPct val="0"/>
              </a:spcBef>
              <a:spcAft>
                <a:spcPct val="0"/>
              </a:spcAft>
              <a:defRPr sz="2800" b="1">
                <a:solidFill>
                  <a:schemeClr val="tx2"/>
                </a:solidFill>
                <a:latin typeface="Helvetica" pitchFamily="-106" charset="0"/>
              </a:defRPr>
            </a:lvl7pPr>
            <a:lvl8pPr marL="1371600" algn="r" rtl="0" eaLnBrk="1" fontAlgn="base" hangingPunct="1">
              <a:spcBef>
                <a:spcPct val="0"/>
              </a:spcBef>
              <a:spcAft>
                <a:spcPct val="0"/>
              </a:spcAft>
              <a:defRPr sz="2800" b="1">
                <a:solidFill>
                  <a:schemeClr val="tx2"/>
                </a:solidFill>
                <a:latin typeface="Helvetica" pitchFamily="-106" charset="0"/>
              </a:defRPr>
            </a:lvl8pPr>
            <a:lvl9pPr marL="1828800" algn="r" rtl="0" eaLnBrk="1" fontAlgn="base" hangingPunct="1">
              <a:spcBef>
                <a:spcPct val="0"/>
              </a:spcBef>
              <a:spcAft>
                <a:spcPct val="0"/>
              </a:spcAft>
              <a:defRPr sz="2800" b="1">
                <a:solidFill>
                  <a:schemeClr val="tx2"/>
                </a:solidFill>
                <a:latin typeface="Helvetica" pitchFamily="-106" charset="0"/>
              </a:defRPr>
            </a:lvl9pPr>
          </a:lstStyle>
          <a:p>
            <a:pPr eaLnBrk="1" hangingPunct="1"/>
            <a:r>
              <a:rPr lang="fr-FR" dirty="0" smtClean="0">
                <a:latin typeface="Trebuchet MS" charset="0"/>
                <a:ea typeface="ＭＳ Ｐゴシック" charset="0"/>
                <a:cs typeface="ＭＳ Ｐゴシック" charset="0"/>
              </a:rPr>
              <a:t> </a:t>
            </a:r>
            <a:r>
              <a:rPr lang="en-GB" b="1" dirty="0">
                <a:latin typeface="Trebuchet MS" charset="0"/>
                <a:ea typeface="ＭＳ Ｐゴシック" charset="0"/>
                <a:cs typeface="ＭＳ Ｐゴシック" charset="0"/>
              </a:rPr>
              <a:t>Distribution of 137Cs body burden </a:t>
            </a:r>
            <a:r>
              <a:rPr lang="en-GB" b="1" dirty="0" smtClean="0">
                <a:latin typeface="Trebuchet MS" charset="0"/>
                <a:ea typeface="ＭＳ Ｐゴシック" charset="0"/>
                <a:cs typeface="ＭＳ Ｐゴシック" charset="0"/>
              </a:rPr>
              <a:t>in children (%)</a:t>
            </a:r>
            <a:r>
              <a:rPr lang="en-GB" b="1" dirty="0" smtClean="0">
                <a:latin typeface="Arial"/>
                <a:cs typeface="Arial"/>
              </a:rPr>
              <a:t> </a:t>
            </a:r>
            <a:endParaRPr lang="en-GB" b="1" dirty="0">
              <a:latin typeface="Arial"/>
              <a:cs typeface="Arial"/>
            </a:endParaRPr>
          </a:p>
        </p:txBody>
      </p:sp>
      <p:graphicFrame>
        <p:nvGraphicFramePr>
          <p:cNvPr id="2" name="Tableau 1"/>
          <p:cNvGraphicFramePr>
            <a:graphicFrameLocks noGrp="1"/>
          </p:cNvGraphicFramePr>
          <p:nvPr>
            <p:extLst>
              <p:ext uri="{D42A27DB-BD31-4B8C-83A1-F6EECF244321}">
                <p14:modId xmlns:p14="http://schemas.microsoft.com/office/powerpoint/2010/main" val="3544317379"/>
              </p:ext>
            </p:extLst>
          </p:nvPr>
        </p:nvGraphicFramePr>
        <p:xfrm>
          <a:off x="1547664" y="1628800"/>
          <a:ext cx="7272808" cy="4358502"/>
        </p:xfrm>
        <a:graphic>
          <a:graphicData uri="http://schemas.openxmlformats.org/drawingml/2006/table">
            <a:tbl>
              <a:tblPr firstRow="1" bandRow="1">
                <a:tableStyleId>{5C22544A-7EE6-4342-B048-85BDC9FD1C3A}</a:tableStyleId>
              </a:tblPr>
              <a:tblGrid>
                <a:gridCol w="2304256"/>
                <a:gridCol w="1728192"/>
                <a:gridCol w="1656184"/>
                <a:gridCol w="1584176"/>
              </a:tblGrid>
              <a:tr h="513057">
                <a:tc>
                  <a:txBody>
                    <a:bodyPr/>
                    <a:lstStyle/>
                    <a:p>
                      <a:pPr algn="ctr"/>
                      <a:r>
                        <a:rPr lang="fr-FR" dirty="0" smtClean="0">
                          <a:solidFill>
                            <a:schemeClr val="tx1"/>
                          </a:solidFill>
                        </a:rPr>
                        <a:t>Bq/kg</a:t>
                      </a:r>
                      <a:endParaRPr lang="fr-FR"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solidFill>
                            <a:srgbClr val="000000"/>
                          </a:solidFill>
                        </a:rPr>
                        <a:t>2005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solidFill>
                            <a:srgbClr val="000000"/>
                          </a:solidFill>
                        </a:rPr>
                        <a:t>2007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solidFill>
                            <a:srgbClr val="000000"/>
                          </a:solidFill>
                        </a:rPr>
                        <a:t>2009</a:t>
                      </a:r>
                    </a:p>
                    <a:p>
                      <a:pPr algn="ctr"/>
                      <a:r>
                        <a:rPr lang="fr-FR" dirty="0" smtClean="0">
                          <a:solidFill>
                            <a:srgbClr val="000000"/>
                          </a:solidFill>
                        </a:rPr>
                        <a:t>%</a:t>
                      </a:r>
                      <a:endParaRPr lang="fr-FR"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r h="513057">
                <a:tc>
                  <a:txBody>
                    <a:bodyPr/>
                    <a:lstStyle/>
                    <a:p>
                      <a:pPr algn="ctr"/>
                      <a:r>
                        <a:rPr lang="fr-FR" dirty="0" smtClean="0"/>
                        <a:t>&lt; 10</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47,5</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43,6</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69,8</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r h="513057">
                <a:tc>
                  <a:txBody>
                    <a:bodyPr/>
                    <a:lstStyle/>
                    <a:p>
                      <a:pPr algn="ctr"/>
                      <a:r>
                        <a:rPr lang="fr-FR" dirty="0" smtClean="0"/>
                        <a:t>10 – 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23,3</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23,8</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14,7</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r h="513057">
                <a:tc>
                  <a:txBody>
                    <a:bodyPr/>
                    <a:lstStyle/>
                    <a:p>
                      <a:pPr algn="ctr"/>
                      <a:r>
                        <a:rPr lang="fr-FR" dirty="0" smtClean="0"/>
                        <a:t>20</a:t>
                      </a:r>
                      <a:r>
                        <a:rPr lang="fr-FR" baseline="0" dirty="0" smtClean="0"/>
                        <a:t> – 50</a:t>
                      </a:r>
                    </a:p>
                    <a:p>
                      <a:pPr algn="ct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19,7</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21,5</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10,8</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r h="513057">
                <a:tc>
                  <a:txBody>
                    <a:bodyPr/>
                    <a:lstStyle/>
                    <a:p>
                      <a:pPr algn="ctr"/>
                      <a:r>
                        <a:rPr lang="fr-FR" dirty="0" smtClean="0"/>
                        <a:t>50 - 100</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7,6</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8,2</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3,5</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r h="513057">
                <a:tc>
                  <a:txBody>
                    <a:bodyPr/>
                    <a:lstStyle/>
                    <a:p>
                      <a:pPr algn="ctr"/>
                      <a:r>
                        <a:rPr lang="fr-FR" dirty="0" smtClean="0"/>
                        <a:t>&gt; 100</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1,9</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2,9</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dirty="0" smtClean="0"/>
                        <a:t>1,2</a:t>
                      </a:r>
                      <a:endParaRPr lang="fr-FR"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r h="513057">
                <a:tc>
                  <a:txBody>
                    <a:bodyPr/>
                    <a:lstStyle/>
                    <a:p>
                      <a:pPr algn="ctr"/>
                      <a:r>
                        <a:rPr lang="fr-FR" b="1" dirty="0" err="1" smtClean="0"/>
                        <a:t>Average</a:t>
                      </a:r>
                      <a:r>
                        <a:rPr lang="fr-FR" b="1" dirty="0" smtClean="0"/>
                        <a:t> (Bq/kg)</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b="1" dirty="0" smtClean="0"/>
                        <a:t>21</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b="1" dirty="0" smtClean="0"/>
                        <a:t>42</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b="1" dirty="0" smtClean="0"/>
                        <a:t>12</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r h="513057">
                <a:tc>
                  <a:txBody>
                    <a:bodyPr/>
                    <a:lstStyle/>
                    <a:p>
                      <a:pPr algn="ctr"/>
                      <a:r>
                        <a:rPr lang="fr-FR" b="1" dirty="0" smtClean="0"/>
                        <a:t>Maximum (Bq/kg)</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b="1" dirty="0" smtClean="0"/>
                        <a:t>834</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b="1" dirty="0" smtClean="0"/>
                        <a:t>19326</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c>
                  <a:txBody>
                    <a:bodyPr/>
                    <a:lstStyle/>
                    <a:p>
                      <a:pPr algn="ctr"/>
                      <a:r>
                        <a:rPr lang="fr-FR" b="1" dirty="0" smtClean="0"/>
                        <a:t>566</a:t>
                      </a:r>
                      <a:endParaRPr lang="fr-FR"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5000"/>
                      </a:schemeClr>
                    </a:solidFill>
                  </a:tcPr>
                </a:tc>
              </a:tr>
            </a:tbl>
          </a:graphicData>
        </a:graphic>
      </p:graphicFrame>
      <p:sp>
        <p:nvSpPr>
          <p:cNvPr id="8"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25</a:t>
            </a:fld>
            <a:endParaRPr lang="fr-FR" sz="1200" dirty="0">
              <a:solidFill>
                <a:srgbClr val="045C75"/>
              </a:solidFill>
              <a:latin typeface="Helvetica" charset="0"/>
            </a:endParaRPr>
          </a:p>
        </p:txBody>
      </p:sp>
    </p:spTree>
    <p:extLst>
      <p:ext uri="{BB962C8B-B14F-4D97-AF65-F5344CB8AC3E}">
        <p14:creationId xmlns:p14="http://schemas.microsoft.com/office/powerpoint/2010/main" val="33921163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28600"/>
            <a:ext cx="9144000" cy="838200"/>
          </a:xfrm>
        </p:spPr>
        <p:txBody>
          <a:bodyPr/>
          <a:lstStyle/>
          <a:p>
            <a:pPr algn="ctr" eaLnBrk="1" hangingPunct="1"/>
            <a:r>
              <a:rPr lang="fr-FR" dirty="0">
                <a:latin typeface="Trebuchet MS" charset="0"/>
                <a:ea typeface="ＭＳ Ｐゴシック" charset="0"/>
                <a:cs typeface="ＭＳ Ｐゴシック" charset="0"/>
              </a:rPr>
              <a:t> </a:t>
            </a:r>
            <a:endParaRPr lang="en-GB" sz="2800" b="1" dirty="0">
              <a:solidFill>
                <a:srgbClr val="5280B7"/>
              </a:solidFill>
              <a:latin typeface="Trebuchet MS" charset="0"/>
              <a:ea typeface="ＭＳ Ｐゴシック" charset="0"/>
              <a:cs typeface="ＭＳ Ｐゴシック" charset="0"/>
            </a:endParaRPr>
          </a:p>
        </p:txBody>
      </p:sp>
      <p:sp>
        <p:nvSpPr>
          <p:cNvPr id="45060" name="Ellipse 6"/>
          <p:cNvSpPr>
            <a:spLocks noChangeArrowheads="1"/>
          </p:cNvSpPr>
          <p:nvPr/>
        </p:nvSpPr>
        <p:spPr bwMode="auto">
          <a:xfrm>
            <a:off x="1371600" y="1905000"/>
            <a:ext cx="6019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5" name="Rectangle 2"/>
          <p:cNvSpPr txBox="1">
            <a:spLocks noChangeArrowheads="1"/>
          </p:cNvSpPr>
          <p:nvPr/>
        </p:nvSpPr>
        <p:spPr bwMode="auto">
          <a:xfrm>
            <a:off x="152400" y="381000"/>
            <a:ext cx="88120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a:solidFill>
                  <a:schemeClr val="tx2"/>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5pPr>
            <a:lvl6pPr marL="457200" algn="r" rtl="0" eaLnBrk="1" fontAlgn="base" hangingPunct="1">
              <a:spcBef>
                <a:spcPct val="0"/>
              </a:spcBef>
              <a:spcAft>
                <a:spcPct val="0"/>
              </a:spcAft>
              <a:defRPr sz="2800" b="1">
                <a:solidFill>
                  <a:schemeClr val="tx2"/>
                </a:solidFill>
                <a:latin typeface="Helvetica" pitchFamily="-106" charset="0"/>
              </a:defRPr>
            </a:lvl6pPr>
            <a:lvl7pPr marL="914400" algn="r" rtl="0" eaLnBrk="1" fontAlgn="base" hangingPunct="1">
              <a:spcBef>
                <a:spcPct val="0"/>
              </a:spcBef>
              <a:spcAft>
                <a:spcPct val="0"/>
              </a:spcAft>
              <a:defRPr sz="2800" b="1">
                <a:solidFill>
                  <a:schemeClr val="tx2"/>
                </a:solidFill>
                <a:latin typeface="Helvetica" pitchFamily="-106" charset="0"/>
              </a:defRPr>
            </a:lvl7pPr>
            <a:lvl8pPr marL="1371600" algn="r" rtl="0" eaLnBrk="1" fontAlgn="base" hangingPunct="1">
              <a:spcBef>
                <a:spcPct val="0"/>
              </a:spcBef>
              <a:spcAft>
                <a:spcPct val="0"/>
              </a:spcAft>
              <a:defRPr sz="2800" b="1">
                <a:solidFill>
                  <a:schemeClr val="tx2"/>
                </a:solidFill>
                <a:latin typeface="Helvetica" pitchFamily="-106" charset="0"/>
              </a:defRPr>
            </a:lvl8pPr>
            <a:lvl9pPr marL="1828800" algn="r" rtl="0" eaLnBrk="1" fontAlgn="base" hangingPunct="1">
              <a:spcBef>
                <a:spcPct val="0"/>
              </a:spcBef>
              <a:spcAft>
                <a:spcPct val="0"/>
              </a:spcAft>
              <a:defRPr sz="2800" b="1">
                <a:solidFill>
                  <a:schemeClr val="tx2"/>
                </a:solidFill>
                <a:latin typeface="Helvetica" pitchFamily="-106" charset="0"/>
              </a:defRPr>
            </a:lvl9pPr>
          </a:lstStyle>
          <a:p>
            <a:pPr eaLnBrk="1" hangingPunct="1"/>
            <a:r>
              <a:rPr lang="fr-FR" dirty="0" smtClean="0">
                <a:latin typeface="Trebuchet MS" charset="0"/>
                <a:ea typeface="ＭＳ Ｐゴシック" charset="0"/>
                <a:cs typeface="ＭＳ Ｐゴシック" charset="0"/>
              </a:rPr>
              <a:t> </a:t>
            </a:r>
            <a:r>
              <a:rPr lang="en-GB" b="1" dirty="0" smtClean="0">
                <a:latin typeface="Arial"/>
                <a:cs typeface="Arial"/>
              </a:rPr>
              <a:t> The health situation of children </a:t>
            </a:r>
            <a:endParaRPr lang="en-GB" b="1" dirty="0">
              <a:latin typeface="Arial"/>
              <a:cs typeface="Arial"/>
            </a:endParaRPr>
          </a:p>
        </p:txBody>
      </p:sp>
      <p:sp>
        <p:nvSpPr>
          <p:cNvPr id="8"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26</a:t>
            </a:fld>
            <a:endParaRPr lang="fr-FR" sz="1200" dirty="0">
              <a:solidFill>
                <a:srgbClr val="045C75"/>
              </a:solidFill>
              <a:latin typeface="Helvetica" charset="0"/>
            </a:endParaRPr>
          </a:p>
        </p:txBody>
      </p:sp>
      <p:sp>
        <p:nvSpPr>
          <p:cNvPr id="2" name="Rectangle 1"/>
          <p:cNvSpPr/>
          <p:nvPr/>
        </p:nvSpPr>
        <p:spPr>
          <a:xfrm>
            <a:off x="1331640" y="1286185"/>
            <a:ext cx="7632848" cy="5262979"/>
          </a:xfrm>
          <a:prstGeom prst="rect">
            <a:avLst/>
          </a:prstGeom>
        </p:spPr>
        <p:txBody>
          <a:bodyPr wrap="square">
            <a:spAutoFit/>
          </a:bodyPr>
          <a:lstStyle/>
          <a:p>
            <a:pPr marL="273050" lvl="2" indent="-273050">
              <a:spcBef>
                <a:spcPct val="20000"/>
              </a:spcBef>
              <a:spcAft>
                <a:spcPts val="1200"/>
              </a:spcAft>
              <a:buClr>
                <a:srgbClr val="083763"/>
              </a:buClr>
              <a:buSzPct val="95000"/>
              <a:buFont typeface="Wingdings 2" charset="0"/>
              <a:buChar char=""/>
            </a:pPr>
            <a:r>
              <a:rPr lang="en-GB" sz="2000" dirty="0" smtClean="0">
                <a:solidFill>
                  <a:srgbClr val="000000"/>
                </a:solidFill>
                <a:cs typeface="Arial" charset="0"/>
              </a:rPr>
              <a:t>Health indicators focused on the psychomotor development, anaemia, the gastrointestinal, thyroid and cardiac dysfunctions</a:t>
            </a:r>
          </a:p>
          <a:p>
            <a:pPr marL="273050" lvl="2" indent="-273050">
              <a:spcBef>
                <a:spcPct val="20000"/>
              </a:spcBef>
              <a:spcAft>
                <a:spcPts val="1200"/>
              </a:spcAft>
              <a:buClr>
                <a:srgbClr val="083763"/>
              </a:buClr>
              <a:buSzPct val="95000"/>
              <a:buFont typeface="Wingdings 2" charset="0"/>
              <a:buChar char=""/>
            </a:pPr>
            <a:r>
              <a:rPr lang="en-GB" sz="2000" dirty="0" smtClean="0"/>
              <a:t>The data show that </a:t>
            </a:r>
            <a:r>
              <a:rPr lang="en-GB" sz="2000" b="1" dirty="0" smtClean="0">
                <a:solidFill>
                  <a:srgbClr val="003366"/>
                </a:solidFill>
              </a:rPr>
              <a:t>living conditions </a:t>
            </a:r>
            <a:r>
              <a:rPr lang="en-GB" sz="2000" dirty="0" smtClean="0"/>
              <a:t>and, to a lesser extent, the </a:t>
            </a:r>
            <a:r>
              <a:rPr lang="en-GB" sz="2000" b="1" dirty="0" smtClean="0">
                <a:solidFill>
                  <a:srgbClr val="003366"/>
                </a:solidFill>
              </a:rPr>
              <a:t>area of residence </a:t>
            </a:r>
            <a:r>
              <a:rPr lang="en-GB" sz="2000" dirty="0" smtClean="0"/>
              <a:t>(rural/urban) are the major determinants for child development </a:t>
            </a:r>
            <a:endParaRPr lang="en-GB" sz="2000" dirty="0" smtClean="0">
              <a:solidFill>
                <a:srgbClr val="000000"/>
              </a:solidFill>
              <a:cs typeface="Arial" charset="0"/>
            </a:endParaRPr>
          </a:p>
          <a:p>
            <a:pPr marL="273050" lvl="2" indent="-273050">
              <a:spcBef>
                <a:spcPct val="20000"/>
              </a:spcBef>
              <a:spcAft>
                <a:spcPts val="1200"/>
              </a:spcAft>
              <a:buClr>
                <a:srgbClr val="083763"/>
              </a:buClr>
              <a:buSzPct val="95000"/>
              <a:buFont typeface="Wingdings 2" charset="0"/>
              <a:buChar char=""/>
            </a:pPr>
            <a:r>
              <a:rPr lang="en-GB" sz="2000" b="1" dirty="0" smtClean="0">
                <a:solidFill>
                  <a:srgbClr val="003366"/>
                </a:solidFill>
              </a:rPr>
              <a:t>No thyroid cancer </a:t>
            </a:r>
            <a:r>
              <a:rPr lang="en-GB" sz="2000" dirty="0" smtClean="0"/>
              <a:t>was diagnosed, which could be expected since all children were born many years after the accident</a:t>
            </a:r>
            <a:endParaRPr lang="en-GB" sz="2000" dirty="0" smtClean="0">
              <a:solidFill>
                <a:srgbClr val="000000"/>
              </a:solidFill>
              <a:cs typeface="Arial" charset="0"/>
            </a:endParaRPr>
          </a:p>
          <a:p>
            <a:pPr marL="273050" lvl="2" indent="-273050">
              <a:spcBef>
                <a:spcPct val="20000"/>
              </a:spcBef>
              <a:spcAft>
                <a:spcPts val="1200"/>
              </a:spcAft>
              <a:buClr>
                <a:srgbClr val="083763"/>
              </a:buClr>
              <a:buSzPct val="95000"/>
              <a:buFont typeface="Wingdings 2" charset="0"/>
              <a:buChar char=""/>
            </a:pPr>
            <a:r>
              <a:rPr lang="en-GB" sz="2000" b="1" dirty="0" smtClean="0">
                <a:solidFill>
                  <a:srgbClr val="003366"/>
                </a:solidFill>
              </a:rPr>
              <a:t>Cardiac and gastro-intestinal dysfunctions </a:t>
            </a:r>
            <a:r>
              <a:rPr lang="en-GB" sz="2000" dirty="0" smtClean="0"/>
              <a:t>are more frequent in urban than in rural area and for children with good living conditions but without any correlation with </a:t>
            </a:r>
            <a:r>
              <a:rPr lang="en-GB" sz="2000" baseline="30000" dirty="0" smtClean="0"/>
              <a:t>137</a:t>
            </a:r>
            <a:r>
              <a:rPr lang="en-GB" sz="2000" dirty="0" smtClean="0"/>
              <a:t>Cs density deposition or body burden.</a:t>
            </a:r>
          </a:p>
          <a:p>
            <a:pPr marL="273050" lvl="2" indent="-273050">
              <a:spcBef>
                <a:spcPct val="20000"/>
              </a:spcBef>
              <a:spcAft>
                <a:spcPts val="1200"/>
              </a:spcAft>
              <a:buClr>
                <a:srgbClr val="083763"/>
              </a:buClr>
              <a:buSzPct val="95000"/>
              <a:buFont typeface="Wingdings 2" charset="0"/>
              <a:buChar char=""/>
            </a:pPr>
            <a:r>
              <a:rPr lang="en-GB" sz="2000" dirty="0" smtClean="0"/>
              <a:t>There is </a:t>
            </a:r>
            <a:r>
              <a:rPr lang="en-GB" sz="2000" b="1" dirty="0" smtClean="0">
                <a:solidFill>
                  <a:srgbClr val="003366"/>
                </a:solidFill>
              </a:rPr>
              <a:t>no correlation </a:t>
            </a:r>
            <a:r>
              <a:rPr lang="en-GB" sz="2000" dirty="0" smtClean="0"/>
              <a:t>between the development or the health indicators considered and the radioactive density deposition or the level of internal contamination </a:t>
            </a:r>
            <a:endParaRPr lang="en-GB" sz="2000" dirty="0">
              <a:solidFill>
                <a:srgbClr val="000000"/>
              </a:solidFill>
              <a:cs typeface="Arial" charset="0"/>
            </a:endParaRPr>
          </a:p>
        </p:txBody>
      </p:sp>
    </p:spTree>
    <p:extLst>
      <p:ext uri="{BB962C8B-B14F-4D97-AF65-F5344CB8AC3E}">
        <p14:creationId xmlns:p14="http://schemas.microsoft.com/office/powerpoint/2010/main" val="16102977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228600"/>
            <a:ext cx="9144000" cy="838200"/>
          </a:xfrm>
        </p:spPr>
        <p:txBody>
          <a:bodyPr/>
          <a:lstStyle/>
          <a:p>
            <a:pPr algn="ctr" eaLnBrk="1" hangingPunct="1"/>
            <a:r>
              <a:rPr lang="fr-FR" dirty="0">
                <a:latin typeface="Trebuchet MS" charset="0"/>
                <a:ea typeface="ＭＳ Ｐゴシック" charset="0"/>
                <a:cs typeface="ＭＳ Ｐゴシック" charset="0"/>
              </a:rPr>
              <a:t> </a:t>
            </a:r>
            <a:endParaRPr lang="en-GB" sz="2800" b="1" dirty="0">
              <a:solidFill>
                <a:srgbClr val="5280B7"/>
              </a:solidFill>
              <a:latin typeface="Trebuchet MS" charset="0"/>
              <a:ea typeface="ＭＳ Ｐゴシック" charset="0"/>
              <a:cs typeface="ＭＳ Ｐゴシック" charset="0"/>
            </a:endParaRPr>
          </a:p>
        </p:txBody>
      </p:sp>
      <p:sp>
        <p:nvSpPr>
          <p:cNvPr id="45060" name="Ellipse 6"/>
          <p:cNvSpPr>
            <a:spLocks noChangeArrowheads="1"/>
          </p:cNvSpPr>
          <p:nvPr/>
        </p:nvSpPr>
        <p:spPr bwMode="auto">
          <a:xfrm>
            <a:off x="1371600" y="1905000"/>
            <a:ext cx="6019800" cy="3124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p>
            <a:endParaRPr lang="en-GB"/>
          </a:p>
        </p:txBody>
      </p:sp>
      <p:sp>
        <p:nvSpPr>
          <p:cNvPr id="5" name="Rectangle 2"/>
          <p:cNvSpPr txBox="1">
            <a:spLocks noChangeArrowheads="1"/>
          </p:cNvSpPr>
          <p:nvPr/>
        </p:nvSpPr>
        <p:spPr bwMode="auto">
          <a:xfrm>
            <a:off x="179512" y="260648"/>
            <a:ext cx="88120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a:solidFill>
                  <a:schemeClr val="tx2"/>
                </a:solidFill>
                <a:latin typeface="+mj-lt"/>
                <a:ea typeface="ＭＳ Ｐゴシック" pitchFamily="-106" charset="-128"/>
                <a:cs typeface="ＭＳ Ｐゴシック" pitchFamily="-106" charset="-128"/>
              </a:defRPr>
            </a:lvl1pPr>
            <a:lvl2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2pPr>
            <a:lvl3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3pPr>
            <a:lvl4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4pPr>
            <a:lvl5pPr algn="r" rtl="0" eaLnBrk="0" fontAlgn="base" hangingPunct="0">
              <a:spcBef>
                <a:spcPct val="0"/>
              </a:spcBef>
              <a:spcAft>
                <a:spcPct val="0"/>
              </a:spcAft>
              <a:defRPr sz="2400">
                <a:solidFill>
                  <a:schemeClr val="tx2"/>
                </a:solidFill>
                <a:latin typeface="Helvetica" pitchFamily="-106" charset="0"/>
                <a:ea typeface="ＭＳ Ｐゴシック" pitchFamily="-106" charset="-128"/>
                <a:cs typeface="ＭＳ Ｐゴシック" pitchFamily="-106" charset="-128"/>
              </a:defRPr>
            </a:lvl5pPr>
            <a:lvl6pPr marL="457200" algn="r" rtl="0" eaLnBrk="1" fontAlgn="base" hangingPunct="1">
              <a:spcBef>
                <a:spcPct val="0"/>
              </a:spcBef>
              <a:spcAft>
                <a:spcPct val="0"/>
              </a:spcAft>
              <a:defRPr sz="2800" b="1">
                <a:solidFill>
                  <a:schemeClr val="tx2"/>
                </a:solidFill>
                <a:latin typeface="Helvetica" pitchFamily="-106" charset="0"/>
              </a:defRPr>
            </a:lvl6pPr>
            <a:lvl7pPr marL="914400" algn="r" rtl="0" eaLnBrk="1" fontAlgn="base" hangingPunct="1">
              <a:spcBef>
                <a:spcPct val="0"/>
              </a:spcBef>
              <a:spcAft>
                <a:spcPct val="0"/>
              </a:spcAft>
              <a:defRPr sz="2800" b="1">
                <a:solidFill>
                  <a:schemeClr val="tx2"/>
                </a:solidFill>
                <a:latin typeface="Helvetica" pitchFamily="-106" charset="0"/>
              </a:defRPr>
            </a:lvl7pPr>
            <a:lvl8pPr marL="1371600" algn="r" rtl="0" eaLnBrk="1" fontAlgn="base" hangingPunct="1">
              <a:spcBef>
                <a:spcPct val="0"/>
              </a:spcBef>
              <a:spcAft>
                <a:spcPct val="0"/>
              </a:spcAft>
              <a:defRPr sz="2800" b="1">
                <a:solidFill>
                  <a:schemeClr val="tx2"/>
                </a:solidFill>
                <a:latin typeface="Helvetica" pitchFamily="-106" charset="0"/>
              </a:defRPr>
            </a:lvl8pPr>
            <a:lvl9pPr marL="1828800" algn="r" rtl="0" eaLnBrk="1" fontAlgn="base" hangingPunct="1">
              <a:spcBef>
                <a:spcPct val="0"/>
              </a:spcBef>
              <a:spcAft>
                <a:spcPct val="0"/>
              </a:spcAft>
              <a:defRPr sz="2800" b="1">
                <a:solidFill>
                  <a:schemeClr val="tx2"/>
                </a:solidFill>
                <a:latin typeface="Helvetica" pitchFamily="-106" charset="0"/>
              </a:defRPr>
            </a:lvl9pPr>
          </a:lstStyle>
          <a:p>
            <a:pPr eaLnBrk="1" hangingPunct="1"/>
            <a:r>
              <a:rPr lang="fr-FR" b="1" dirty="0" smtClean="0">
                <a:latin typeface="Trebuchet MS" charset="0"/>
                <a:ea typeface="ＭＳ Ｐゴシック" charset="0"/>
                <a:cs typeface="ＭＳ Ｐゴシック" charset="0"/>
              </a:rPr>
              <a:t>The local </a:t>
            </a:r>
            <a:r>
              <a:rPr lang="en-GB" b="1" dirty="0" smtClean="0">
                <a:latin typeface="Helvetica" charset="0"/>
                <a:ea typeface="ＭＳ Ｐゴシック" charset="0"/>
                <a:cs typeface="ＭＳ Ｐゴシック" charset="0"/>
              </a:rPr>
              <a:t>centres </a:t>
            </a:r>
            <a:r>
              <a:rPr lang="en-GB" b="1" dirty="0">
                <a:latin typeface="Helvetica" charset="0"/>
                <a:ea typeface="ＭＳ Ｐゴシック" charset="0"/>
                <a:cs typeface="ＭＳ Ｐゴシック" charset="0"/>
              </a:rPr>
              <a:t>for the development </a:t>
            </a:r>
            <a:r>
              <a:rPr lang="en-GB" b="1" dirty="0" smtClean="0">
                <a:latin typeface="Helvetica" charset="0"/>
                <a:ea typeface="ＭＳ Ｐゴシック" charset="0"/>
                <a:cs typeface="ＭＳ Ｐゴシック" charset="0"/>
              </a:rPr>
              <a:t>of </a:t>
            </a:r>
            <a:r>
              <a:rPr lang="en-GB" b="1" dirty="0">
                <a:latin typeface="Helvetica" charset="0"/>
                <a:ea typeface="ＭＳ Ｐゴシック" charset="0"/>
                <a:cs typeface="ＭＳ Ｐゴシック" charset="0"/>
              </a:rPr>
              <a:t/>
            </a:r>
            <a:br>
              <a:rPr lang="en-GB" b="1" dirty="0">
                <a:latin typeface="Helvetica" charset="0"/>
                <a:ea typeface="ＭＳ Ｐゴシック" charset="0"/>
                <a:cs typeface="ＭＳ Ｐゴシック" charset="0"/>
              </a:rPr>
            </a:br>
            <a:r>
              <a:rPr lang="en-GB" b="1" dirty="0" smtClean="0">
                <a:latin typeface="Helvetica" charset="0"/>
                <a:ea typeface="ＭＳ Ｐゴシック" charset="0"/>
                <a:cs typeface="ＭＳ Ｐゴシック" charset="0"/>
              </a:rPr>
              <a:t>practical </a:t>
            </a:r>
            <a:r>
              <a:rPr lang="en-GB" b="1" dirty="0">
                <a:latin typeface="Helvetica" charset="0"/>
                <a:ea typeface="ＭＳ Ｐゴシック" charset="0"/>
                <a:cs typeface="ＭＳ Ｐゴシック" charset="0"/>
              </a:rPr>
              <a:t>r</a:t>
            </a:r>
            <a:r>
              <a:rPr lang="en-GB" b="1" dirty="0" smtClean="0">
                <a:latin typeface="Helvetica" charset="0"/>
                <a:ea typeface="ＭＳ Ｐゴシック" charset="0"/>
                <a:cs typeface="ＭＳ Ｐゴシック" charset="0"/>
              </a:rPr>
              <a:t>adiological protection culture</a:t>
            </a:r>
            <a:endParaRPr lang="en-GB" b="1" dirty="0">
              <a:latin typeface="Arial"/>
              <a:cs typeface="Arial"/>
            </a:endParaRPr>
          </a:p>
        </p:txBody>
      </p:sp>
      <p:sp>
        <p:nvSpPr>
          <p:cNvPr id="6"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27</a:t>
            </a:fld>
            <a:endParaRPr lang="fr-FR" sz="1200" dirty="0">
              <a:solidFill>
                <a:srgbClr val="045C75"/>
              </a:solidFill>
              <a:latin typeface="Helvetica" charset="0"/>
            </a:endParaRPr>
          </a:p>
        </p:txBody>
      </p:sp>
      <p:pic>
        <p:nvPicPr>
          <p:cNvPr id="7" name="Image 1" descr="Capture d’écran 2014-10-10 à 11.45.5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44824"/>
            <a:ext cx="8856984" cy="391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2999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07504" y="332656"/>
            <a:ext cx="8892480" cy="838200"/>
          </a:xfrm>
        </p:spPr>
        <p:txBody>
          <a:bodyPr/>
          <a:lstStyle/>
          <a:p>
            <a:pPr eaLnBrk="1" hangingPunct="1"/>
            <a:r>
              <a:rPr lang="en-GB" b="1" kern="1200" dirty="0">
                <a:latin typeface="Arial"/>
                <a:cs typeface="Arial"/>
              </a:rPr>
              <a:t>Lessons </a:t>
            </a:r>
            <a:r>
              <a:rPr lang="en-GB" b="1" kern="1200" dirty="0" smtClean="0">
                <a:latin typeface="Arial"/>
                <a:cs typeface="Arial"/>
              </a:rPr>
              <a:t>from the </a:t>
            </a:r>
            <a:r>
              <a:rPr lang="en-GB" b="1" kern="1200" dirty="0" err="1">
                <a:latin typeface="Arial"/>
                <a:cs typeface="Arial"/>
              </a:rPr>
              <a:t>C</a:t>
            </a:r>
            <a:r>
              <a:rPr lang="en-GB" b="1" kern="1200" dirty="0" err="1" smtClean="0">
                <a:latin typeface="Arial"/>
                <a:cs typeface="Arial"/>
              </a:rPr>
              <a:t>hechersk</a:t>
            </a:r>
            <a:r>
              <a:rPr lang="en-GB" b="1" kern="1200" dirty="0" smtClean="0">
                <a:latin typeface="Arial"/>
                <a:cs typeface="Arial"/>
              </a:rPr>
              <a:t> project  </a:t>
            </a:r>
            <a:endParaRPr lang="en-GB" b="1" kern="1200" dirty="0">
              <a:latin typeface="Arial"/>
              <a:cs typeface="Arial"/>
            </a:endParaRPr>
          </a:p>
        </p:txBody>
      </p:sp>
      <p:sp>
        <p:nvSpPr>
          <p:cNvPr id="47107" name="Rectangle 3"/>
          <p:cNvSpPr>
            <a:spLocks noGrp="1" noChangeArrowheads="1"/>
          </p:cNvSpPr>
          <p:nvPr>
            <p:ph type="body" idx="4294967295"/>
          </p:nvPr>
        </p:nvSpPr>
        <p:spPr>
          <a:xfrm>
            <a:off x="1547664" y="1412776"/>
            <a:ext cx="7511752" cy="5136232"/>
          </a:xfrm>
        </p:spPr>
        <p:txBody>
          <a:bodyPr/>
          <a:lstStyle/>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The </a:t>
            </a:r>
            <a:r>
              <a:rPr lang="en-GB" kern="1200" dirty="0" err="1">
                <a:solidFill>
                  <a:srgbClr val="000000"/>
                </a:solidFill>
                <a:latin typeface="Arial" charset="0"/>
                <a:ea typeface="ＭＳ Ｐゴシック" charset="0"/>
                <a:cs typeface="Arial" charset="0"/>
              </a:rPr>
              <a:t>C</a:t>
            </a:r>
            <a:r>
              <a:rPr lang="en-GB" kern="1200" dirty="0" err="1" smtClean="0">
                <a:solidFill>
                  <a:srgbClr val="000000"/>
                </a:solidFill>
                <a:latin typeface="Arial" charset="0"/>
                <a:ea typeface="ＭＳ Ｐゴシック" charset="0"/>
                <a:cs typeface="Arial" charset="0"/>
              </a:rPr>
              <a:t>hechersk</a:t>
            </a:r>
            <a:r>
              <a:rPr lang="en-GB" kern="1200" dirty="0" smtClean="0">
                <a:solidFill>
                  <a:srgbClr val="000000"/>
                </a:solidFill>
                <a:latin typeface="Arial" charset="0"/>
                <a:ea typeface="ＭＳ Ｐゴシック" charset="0"/>
                <a:cs typeface="Arial" charset="0"/>
              </a:rPr>
              <a:t> </a:t>
            </a:r>
            <a:r>
              <a:rPr lang="en-GB" kern="1200" dirty="0">
                <a:solidFill>
                  <a:srgbClr val="000000"/>
                </a:solidFill>
                <a:latin typeface="Arial" charset="0"/>
                <a:ea typeface="ＭＳ Ｐゴシック" charset="0"/>
                <a:cs typeface="Arial" charset="0"/>
              </a:rPr>
              <a:t>project has identified the importance to integrate the long term contamination issue in a global preventive approach </a:t>
            </a:r>
            <a:r>
              <a:rPr lang="en-GB" b="1" kern="1200" dirty="0">
                <a:solidFill>
                  <a:srgbClr val="003366"/>
                </a:solidFill>
                <a:latin typeface="Arial" charset="0"/>
                <a:ea typeface="ＭＳ Ｐゴシック" charset="0"/>
                <a:cs typeface="Arial" charset="0"/>
              </a:rPr>
              <a:t>including </a:t>
            </a:r>
            <a:r>
              <a:rPr lang="en-GB" b="1" kern="1200" dirty="0" smtClean="0">
                <a:solidFill>
                  <a:srgbClr val="003366"/>
                </a:solidFill>
                <a:latin typeface="Arial" charset="0"/>
                <a:ea typeface="ＭＳ Ｐゴシック" charset="0"/>
                <a:cs typeface="Arial" charset="0"/>
              </a:rPr>
              <a:t>information and education on the health </a:t>
            </a:r>
            <a:r>
              <a:rPr lang="en-GB" b="1" kern="1200" dirty="0">
                <a:solidFill>
                  <a:srgbClr val="003366"/>
                </a:solidFill>
                <a:latin typeface="Arial" charset="0"/>
                <a:ea typeface="ＭＳ Ｐゴシック" charset="0"/>
                <a:cs typeface="Arial" charset="0"/>
              </a:rPr>
              <a:t>of the population </a:t>
            </a:r>
            <a:r>
              <a:rPr lang="en-GB" kern="1200" dirty="0">
                <a:solidFill>
                  <a:srgbClr val="000000"/>
                </a:solidFill>
                <a:latin typeface="Arial" charset="0"/>
                <a:ea typeface="ＭＳ Ｐゴシック" charset="0"/>
                <a:cs typeface="Arial" charset="0"/>
              </a:rPr>
              <a:t>and particularly of children</a:t>
            </a:r>
          </a:p>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Beyond the need to provide the population with an objective information on its health status there is also the need to develop an interactive approach involving all concerned actors </a:t>
            </a:r>
            <a:r>
              <a:rPr lang="en-GB" b="1" kern="1200" dirty="0">
                <a:solidFill>
                  <a:srgbClr val="003366"/>
                </a:solidFill>
                <a:latin typeface="Arial" charset="0"/>
                <a:ea typeface="ＭＳ Ｐゴシック" charset="0"/>
                <a:cs typeface="Arial" charset="0"/>
              </a:rPr>
              <a:t>to elaborate</a:t>
            </a:r>
            <a:r>
              <a:rPr lang="en-GB" b="1" kern="1200" dirty="0" smtClean="0">
                <a:solidFill>
                  <a:srgbClr val="003366"/>
                </a:solidFill>
                <a:latin typeface="Arial" charset="0"/>
                <a:ea typeface="ＭＳ Ｐゴシック" charset="0"/>
                <a:cs typeface="Arial" charset="0"/>
              </a:rPr>
              <a:t>, </a:t>
            </a:r>
            <a:r>
              <a:rPr lang="en-GB" b="1" kern="1200" dirty="0">
                <a:solidFill>
                  <a:srgbClr val="003366"/>
                </a:solidFill>
                <a:latin typeface="Arial" charset="0"/>
                <a:ea typeface="ＭＳ Ｐゴシック" charset="0"/>
                <a:cs typeface="Arial" charset="0"/>
              </a:rPr>
              <a:t>interpret and </a:t>
            </a:r>
            <a:r>
              <a:rPr lang="en-GB" b="1" kern="1200" dirty="0" smtClean="0">
                <a:solidFill>
                  <a:srgbClr val="003366"/>
                </a:solidFill>
                <a:latin typeface="Arial" charset="0"/>
                <a:ea typeface="ＭＳ Ｐゴシック" charset="0"/>
                <a:cs typeface="Arial" charset="0"/>
              </a:rPr>
              <a:t>present </a:t>
            </a:r>
            <a:r>
              <a:rPr lang="en-GB" b="1" kern="1200" dirty="0">
                <a:solidFill>
                  <a:srgbClr val="003366"/>
                </a:solidFill>
                <a:latin typeface="Arial" charset="0"/>
                <a:ea typeface="ＭＳ Ｐゴシック" charset="0"/>
                <a:cs typeface="Arial" charset="0"/>
              </a:rPr>
              <a:t>this information</a:t>
            </a:r>
          </a:p>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The project has revealed the importance of training the health professionals to radiation protection and </a:t>
            </a:r>
            <a:r>
              <a:rPr lang="en-GB" kern="1200" dirty="0" smtClean="0">
                <a:solidFill>
                  <a:srgbClr val="000000"/>
                </a:solidFill>
                <a:latin typeface="Arial" charset="0"/>
                <a:ea typeface="ＭＳ Ｐゴシック" charset="0"/>
                <a:cs typeface="Arial" charset="0"/>
              </a:rPr>
              <a:t>dialogue </a:t>
            </a:r>
            <a:r>
              <a:rPr lang="en-GB" kern="1200" dirty="0">
                <a:solidFill>
                  <a:srgbClr val="000000"/>
                </a:solidFill>
                <a:latin typeface="Arial" charset="0"/>
                <a:ea typeface="ＭＳ Ｐゴシック" charset="0"/>
                <a:cs typeface="Arial" charset="0"/>
              </a:rPr>
              <a:t>techniques </a:t>
            </a:r>
            <a:r>
              <a:rPr lang="en-GB" kern="1200" dirty="0" smtClean="0">
                <a:solidFill>
                  <a:srgbClr val="000000"/>
                </a:solidFill>
                <a:latin typeface="Arial" charset="0"/>
                <a:ea typeface="ＭＳ Ｐゴシック" charset="0"/>
                <a:cs typeface="Arial" charset="0"/>
              </a:rPr>
              <a:t>to </a:t>
            </a:r>
            <a:r>
              <a:rPr lang="en-GB" kern="1200" dirty="0">
                <a:solidFill>
                  <a:srgbClr val="000000"/>
                </a:solidFill>
                <a:latin typeface="Arial" charset="0"/>
                <a:ea typeface="ＭＳ Ｐゴシック" charset="0"/>
                <a:cs typeface="Arial" charset="0"/>
              </a:rPr>
              <a:t>re-enforce their role in the management of the radiological situation</a:t>
            </a:r>
          </a:p>
        </p:txBody>
      </p:sp>
      <p:sp>
        <p:nvSpPr>
          <p:cNvPr id="4"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28</a:t>
            </a:fld>
            <a:endParaRPr lang="fr-FR" sz="1200" dirty="0">
              <a:solidFill>
                <a:srgbClr val="045C75"/>
              </a:solidFill>
              <a:latin typeface="Helvetica" charset="0"/>
            </a:endParaRPr>
          </a:p>
        </p:txBody>
      </p:sp>
    </p:spTree>
    <p:extLst>
      <p:ext uri="{BB962C8B-B14F-4D97-AF65-F5344CB8AC3E}">
        <p14:creationId xmlns:p14="http://schemas.microsoft.com/office/powerpoint/2010/main" val="2598547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755576" y="152400"/>
            <a:ext cx="8202687" cy="838200"/>
          </a:xfrm>
        </p:spPr>
        <p:txBody>
          <a:bodyPr>
            <a:normAutofit fontScale="90000"/>
          </a:bodyPr>
          <a:lstStyle/>
          <a:p>
            <a:pPr lvl="1" eaLnBrk="1" hangingPunct="1">
              <a:defRPr/>
            </a:pPr>
            <a:r>
              <a:rPr lang="en-GB" sz="2667" b="1" dirty="0" smtClean="0">
                <a:latin typeface="Arial"/>
                <a:cs typeface="Arial"/>
              </a:rPr>
              <a:t>The stakeholder involvement </a:t>
            </a:r>
            <a:r>
              <a:rPr lang="en-US" sz="2667" b="1" dirty="0" smtClean="0">
                <a:latin typeface="Arial"/>
                <a:cs typeface="Arial"/>
              </a:rPr>
              <a:t>process </a:t>
            </a:r>
            <a:br>
              <a:rPr lang="en-US" sz="2667" b="1" dirty="0" smtClean="0">
                <a:latin typeface="Arial"/>
                <a:cs typeface="Arial"/>
              </a:rPr>
            </a:br>
            <a:r>
              <a:rPr lang="en-US" sz="2667" b="1" dirty="0" smtClean="0">
                <a:latin typeface="Arial"/>
                <a:cs typeface="Arial"/>
              </a:rPr>
              <a:t>implemented in the ETHOS project </a:t>
            </a:r>
            <a:endParaRPr lang="fr-FR" dirty="0" smtClean="0">
              <a:latin typeface="Arial"/>
              <a:cs typeface="Arial"/>
            </a:endParaRPr>
          </a:p>
        </p:txBody>
      </p:sp>
      <p:sp>
        <p:nvSpPr>
          <p:cNvPr id="28676" name="Rectangle 4"/>
          <p:cNvSpPr>
            <a:spLocks noGrp="1" noChangeArrowheads="1"/>
          </p:cNvSpPr>
          <p:nvPr>
            <p:ph idx="1"/>
          </p:nvPr>
        </p:nvSpPr>
        <p:spPr>
          <a:xfrm>
            <a:off x="1720850" y="1700808"/>
            <a:ext cx="7027614" cy="4495800"/>
          </a:xfrm>
        </p:spPr>
        <p:txBody>
          <a:bodyPr/>
          <a:lstStyle/>
          <a:p>
            <a:pPr marL="273050" indent="-273050" eaLnBrk="1" hangingPunct="1">
              <a:spcAft>
                <a:spcPts val="1200"/>
              </a:spcAft>
              <a:buClr>
                <a:srgbClr val="083763"/>
              </a:buClr>
              <a:buSzPct val="95000"/>
              <a:buFont typeface="Wingdings 2" charset="0"/>
              <a:buChar char=""/>
            </a:pPr>
            <a:r>
              <a:rPr lang="en-US" b="1" kern="1200" dirty="0">
                <a:solidFill>
                  <a:srgbClr val="003366"/>
                </a:solidFill>
                <a:latin typeface="Arial" charset="0"/>
                <a:ea typeface="ＭＳ Ｐゴシック" charset="0"/>
                <a:cs typeface="Arial" charset="0"/>
              </a:rPr>
              <a:t>Listening and learning </a:t>
            </a:r>
            <a:r>
              <a:rPr lang="en-US" kern="1200" dirty="0">
                <a:solidFill>
                  <a:srgbClr val="000000"/>
                </a:solidFill>
                <a:latin typeface="Arial" charset="0"/>
                <a:ea typeface="ＭＳ Ｐゴシック" charset="0"/>
                <a:cs typeface="Arial" charset="0"/>
              </a:rPr>
              <a:t>from the villagers about their concerns, difficulties and </a:t>
            </a:r>
            <a:r>
              <a:rPr lang="en-US" kern="1200" dirty="0" smtClean="0">
                <a:solidFill>
                  <a:srgbClr val="000000"/>
                </a:solidFill>
                <a:latin typeface="Arial" charset="0"/>
                <a:ea typeface="ＭＳ Ｐゴシック" charset="0"/>
                <a:cs typeface="Arial" charset="0"/>
              </a:rPr>
              <a:t>wishes</a:t>
            </a:r>
            <a:endParaRPr lang="en-US" kern="1200" dirty="0">
              <a:solidFill>
                <a:srgbClr val="000000"/>
              </a:solidFill>
              <a:latin typeface="Arial" charset="0"/>
              <a:ea typeface="ＭＳ Ｐゴシック" charset="0"/>
              <a:cs typeface="Arial" charset="0"/>
            </a:endParaRPr>
          </a:p>
          <a:p>
            <a:pPr marL="273050" indent="-273050" eaLnBrk="1" hangingPunct="1">
              <a:spcAft>
                <a:spcPts val="1200"/>
              </a:spcAft>
              <a:buClr>
                <a:srgbClr val="083763"/>
              </a:buClr>
              <a:buSzPct val="95000"/>
              <a:buFont typeface="Wingdings 2" charset="0"/>
              <a:buChar char=""/>
            </a:pPr>
            <a:r>
              <a:rPr lang="en-US" kern="1200" dirty="0">
                <a:solidFill>
                  <a:srgbClr val="000000"/>
                </a:solidFill>
                <a:latin typeface="Arial" charset="0"/>
                <a:ea typeface="ＭＳ Ｐゴシック" charset="0"/>
                <a:cs typeface="Arial" charset="0"/>
              </a:rPr>
              <a:t>Developing a </a:t>
            </a:r>
            <a:r>
              <a:rPr lang="en-US" b="1" kern="1200" dirty="0">
                <a:solidFill>
                  <a:srgbClr val="003366"/>
                </a:solidFill>
                <a:latin typeface="Arial" charset="0"/>
                <a:ea typeface="ＭＳ Ｐゴシック" charset="0"/>
                <a:cs typeface="Arial" charset="0"/>
              </a:rPr>
              <a:t>shared evaluation </a:t>
            </a:r>
            <a:r>
              <a:rPr lang="en-US" kern="1200" dirty="0">
                <a:solidFill>
                  <a:srgbClr val="000000"/>
                </a:solidFill>
                <a:latin typeface="Arial" charset="0"/>
                <a:ea typeface="ＭＳ Ｐゴシック" charset="0"/>
                <a:cs typeface="Arial" charset="0"/>
              </a:rPr>
              <a:t>of the local radiological situation between local experts and professionals and the inhabitants (</a:t>
            </a:r>
            <a:r>
              <a:rPr lang="en-US" b="1" kern="1200" dirty="0">
                <a:solidFill>
                  <a:srgbClr val="003366"/>
                </a:solidFill>
                <a:latin typeface="Arial" charset="0"/>
                <a:ea typeface="ＭＳ Ｐゴシック" charset="0"/>
                <a:cs typeface="Arial" charset="0"/>
              </a:rPr>
              <a:t>co-expertise</a:t>
            </a:r>
            <a:r>
              <a:rPr lang="en-US" kern="1200" dirty="0" smtClean="0">
                <a:solidFill>
                  <a:srgbClr val="000000"/>
                </a:solidFill>
                <a:latin typeface="Arial" charset="0"/>
                <a:ea typeface="ＭＳ Ｐゴシック" charset="0"/>
                <a:cs typeface="Arial" charset="0"/>
              </a:rPr>
              <a:t>)</a:t>
            </a:r>
            <a:endParaRPr lang="en-US" kern="1200" dirty="0">
              <a:solidFill>
                <a:srgbClr val="000000"/>
              </a:solidFill>
              <a:latin typeface="Arial" charset="0"/>
              <a:ea typeface="ＭＳ Ｐゴシック" charset="0"/>
              <a:cs typeface="Arial" charset="0"/>
            </a:endParaRPr>
          </a:p>
          <a:p>
            <a:pPr marL="273050" indent="-273050" eaLnBrk="1" hangingPunct="1">
              <a:spcAft>
                <a:spcPts val="1200"/>
              </a:spcAft>
              <a:buClr>
                <a:srgbClr val="083763"/>
              </a:buClr>
              <a:buSzPct val="95000"/>
              <a:buFont typeface="Wingdings 2" charset="0"/>
              <a:buChar char=""/>
            </a:pPr>
            <a:r>
              <a:rPr lang="en-US" b="1" kern="1200" dirty="0">
                <a:solidFill>
                  <a:srgbClr val="003366"/>
                </a:solidFill>
                <a:latin typeface="Arial" charset="0"/>
                <a:ea typeface="ＭＳ Ｐゴシック" charset="0"/>
                <a:cs typeface="Arial" charset="0"/>
              </a:rPr>
              <a:t>Implementing actions </a:t>
            </a:r>
            <a:r>
              <a:rPr lang="en-US" kern="1200" dirty="0">
                <a:solidFill>
                  <a:srgbClr val="000000"/>
                </a:solidFill>
                <a:latin typeface="Arial" charset="0"/>
                <a:ea typeface="ＭＳ Ｐゴシック" charset="0"/>
                <a:cs typeface="Arial" charset="0"/>
              </a:rPr>
              <a:t>for improving the radiological situation and the living conditions of the </a:t>
            </a:r>
            <a:r>
              <a:rPr lang="en-US" kern="1200" dirty="0" smtClean="0">
                <a:solidFill>
                  <a:srgbClr val="000000"/>
                </a:solidFill>
                <a:latin typeface="Arial" charset="0"/>
                <a:ea typeface="ＭＳ Ｐゴシック" charset="0"/>
                <a:cs typeface="Arial" charset="0"/>
              </a:rPr>
              <a:t>villagers</a:t>
            </a:r>
            <a:endParaRPr lang="en-US" kern="1200" dirty="0">
              <a:solidFill>
                <a:srgbClr val="000000"/>
              </a:solidFill>
              <a:latin typeface="Arial" charset="0"/>
              <a:ea typeface="ＭＳ Ｐゴシック" charset="0"/>
              <a:cs typeface="Arial" charset="0"/>
            </a:endParaRPr>
          </a:p>
          <a:p>
            <a:pPr marL="273050" indent="-273050" eaLnBrk="1" hangingPunct="1">
              <a:spcAft>
                <a:spcPts val="1200"/>
              </a:spcAft>
              <a:buClr>
                <a:srgbClr val="083763"/>
              </a:buClr>
              <a:buSzPct val="95000"/>
              <a:buFont typeface="Wingdings 2" charset="0"/>
              <a:buChar char=""/>
            </a:pPr>
            <a:r>
              <a:rPr lang="en-US" b="1" kern="1200" dirty="0">
                <a:solidFill>
                  <a:srgbClr val="003366"/>
                </a:solidFill>
                <a:latin typeface="Arial" charset="0"/>
                <a:ea typeface="ＭＳ Ｐゴシック" charset="0"/>
                <a:cs typeface="Arial" charset="0"/>
              </a:rPr>
              <a:t>Re-establishing links </a:t>
            </a:r>
            <a:r>
              <a:rPr lang="en-US" kern="1200" dirty="0">
                <a:solidFill>
                  <a:srgbClr val="000000"/>
                </a:solidFill>
                <a:latin typeface="Arial" charset="0"/>
                <a:ea typeface="ＭＳ Ｐゴシック" charset="0"/>
                <a:cs typeface="Arial" charset="0"/>
              </a:rPr>
              <a:t>between villagers and the local authorities and professionals</a:t>
            </a:r>
          </a:p>
          <a:p>
            <a:pPr marL="457200" indent="-457200" eaLnBrk="1" hangingPunct="1"/>
            <a:endParaRPr lang="en-US" sz="800" dirty="0">
              <a:latin typeface="Arial" charset="0"/>
              <a:ea typeface="ＭＳ Ｐゴシック" charset="0"/>
              <a:cs typeface="ＭＳ Ｐゴシック" charset="0"/>
            </a:endParaRP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a:t>
            </a:fld>
            <a:endParaRPr lang="fr-FR" sz="1200" dirty="0">
              <a:solidFill>
                <a:srgbClr val="045C75"/>
              </a:solidFill>
              <a:latin typeface="Helvetica" charset="0"/>
            </a:endParaRPr>
          </a:p>
        </p:txBody>
      </p:sp>
    </p:spTree>
    <p:extLst>
      <p:ext uri="{BB962C8B-B14F-4D97-AF65-F5344CB8AC3E}">
        <p14:creationId xmlns:p14="http://schemas.microsoft.com/office/powerpoint/2010/main" val="26863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747" y="260648"/>
            <a:ext cx="8964488" cy="990600"/>
          </a:xfrm>
        </p:spPr>
        <p:txBody>
          <a:bodyPr>
            <a:normAutofit fontScale="90000"/>
          </a:bodyPr>
          <a:lstStyle/>
          <a:p>
            <a:pPr eaLnBrk="1" hangingPunct="1">
              <a:defRPr/>
            </a:pPr>
            <a:r>
              <a:rPr lang="en-GB" sz="2400" dirty="0" smtClean="0">
                <a:solidFill>
                  <a:srgbClr val="000045"/>
                </a:solidFill>
                <a:latin typeface="Arial" pitchFamily="-1" charset="0"/>
                <a:ea typeface="Arial" pitchFamily="-1" charset="0"/>
                <a:cs typeface="Arial" pitchFamily="-1" charset="0"/>
              </a:rPr>
              <a:t/>
            </a:r>
            <a:br>
              <a:rPr lang="en-GB" sz="2400" dirty="0" smtClean="0">
                <a:solidFill>
                  <a:srgbClr val="000045"/>
                </a:solidFill>
                <a:latin typeface="Arial" pitchFamily="-1" charset="0"/>
                <a:ea typeface="Arial" pitchFamily="-1" charset="0"/>
                <a:cs typeface="Arial" pitchFamily="-1" charset="0"/>
              </a:rPr>
            </a:br>
            <a:r>
              <a:rPr lang="en-GB" sz="2400" dirty="0">
                <a:solidFill>
                  <a:srgbClr val="000045"/>
                </a:solidFill>
                <a:latin typeface="Arial" pitchFamily="-1" charset="0"/>
                <a:ea typeface="Arial" pitchFamily="-1" charset="0"/>
                <a:cs typeface="Arial" pitchFamily="-1" charset="0"/>
              </a:rPr>
              <a:t/>
            </a:r>
            <a:br>
              <a:rPr lang="en-GB" sz="2400" dirty="0">
                <a:solidFill>
                  <a:srgbClr val="000045"/>
                </a:solidFill>
                <a:latin typeface="Arial" pitchFamily="-1" charset="0"/>
                <a:ea typeface="Arial" pitchFamily="-1" charset="0"/>
                <a:cs typeface="Arial" pitchFamily="-1" charset="0"/>
              </a:rPr>
            </a:br>
            <a:r>
              <a:rPr lang="en-GB" sz="2700" b="1" dirty="0" smtClean="0">
                <a:solidFill>
                  <a:srgbClr val="000045"/>
                </a:solidFill>
                <a:latin typeface="Arial" pitchFamily="-1" charset="0"/>
                <a:ea typeface="Arial" pitchFamily="-1" charset="0"/>
                <a:cs typeface="Arial" pitchFamily="-1" charset="0"/>
              </a:rPr>
              <a:t>Concluding remarks </a:t>
            </a:r>
            <a:r>
              <a:rPr lang="en-GB" sz="2700" b="1" kern="1200" dirty="0" smtClean="0">
                <a:latin typeface="Arial"/>
                <a:cs typeface="Arial"/>
              </a:rPr>
              <a:t> (</a:t>
            </a:r>
            <a:r>
              <a:rPr lang="en-GB" sz="2700" b="1" kern="1200" dirty="0">
                <a:latin typeface="Arial"/>
                <a:cs typeface="Arial"/>
              </a:rPr>
              <a:t>1)</a:t>
            </a:r>
            <a:br>
              <a:rPr lang="en-GB" sz="2700" b="1" kern="1200" dirty="0">
                <a:latin typeface="Arial"/>
                <a:cs typeface="Arial"/>
              </a:rPr>
            </a:br>
            <a:r>
              <a:rPr lang="en-GB" sz="2700" b="1" kern="1200" dirty="0">
                <a:latin typeface="Arial"/>
                <a:cs typeface="Arial"/>
              </a:rPr>
              <a:t/>
            </a:r>
            <a:br>
              <a:rPr lang="en-GB" sz="2700" b="1" kern="1200" dirty="0">
                <a:latin typeface="Arial"/>
                <a:cs typeface="Arial"/>
              </a:rPr>
            </a:br>
            <a:endParaRPr lang="en-GB" sz="2700" b="1" kern="1200" dirty="0">
              <a:latin typeface="Arial"/>
              <a:cs typeface="Arial"/>
            </a:endParaRPr>
          </a:p>
        </p:txBody>
      </p:sp>
      <p:sp>
        <p:nvSpPr>
          <p:cNvPr id="30723" name="Rectangle 3"/>
          <p:cNvSpPr>
            <a:spLocks noGrp="1" noChangeArrowheads="1"/>
          </p:cNvSpPr>
          <p:nvPr>
            <p:ph type="body" idx="1"/>
          </p:nvPr>
        </p:nvSpPr>
        <p:spPr>
          <a:xfrm>
            <a:off x="1371600" y="1340768"/>
            <a:ext cx="7592888" cy="5257800"/>
          </a:xfrm>
        </p:spPr>
        <p:txBody>
          <a:bodyPr/>
          <a:lstStyle/>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Projects implemented in Belarus in the late 1990s and the 2000s have demonstrated that the direct engagement of the population (who wish to stay in the affected areas) in radiation monitoring and health surveillance of the situation is </a:t>
            </a:r>
            <a:r>
              <a:rPr lang="en-GB" b="1" kern="1200" dirty="0">
                <a:solidFill>
                  <a:srgbClr val="003366"/>
                </a:solidFill>
                <a:latin typeface="Arial" charset="0"/>
                <a:ea typeface="ＭＳ Ｐゴシック" charset="0"/>
                <a:cs typeface="Arial" charset="0"/>
              </a:rPr>
              <a:t>feasible and also effective to break the vicious circle of loss of control and exclusion</a:t>
            </a:r>
          </a:p>
          <a:p>
            <a:pPr marL="273050" lvl="2"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This involvement must rely on the dissemination within all segments of the population of a “practical radiation protection culture” based on 2 key pillars: </a:t>
            </a:r>
          </a:p>
          <a:p>
            <a:pPr marL="730250" lvl="3"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A </a:t>
            </a:r>
            <a:r>
              <a:rPr lang="en-GB" b="1" kern="1200" dirty="0">
                <a:solidFill>
                  <a:srgbClr val="003366"/>
                </a:solidFill>
                <a:latin typeface="Arial" charset="0"/>
                <a:ea typeface="ＭＳ Ｐゴシック" charset="0"/>
                <a:cs typeface="Arial" charset="0"/>
              </a:rPr>
              <a:t>radiation monitoring system </a:t>
            </a:r>
            <a:r>
              <a:rPr lang="en-GB" kern="1200" dirty="0">
                <a:solidFill>
                  <a:srgbClr val="000000"/>
                </a:solidFill>
                <a:latin typeface="Arial" charset="0"/>
                <a:ea typeface="ＭＳ Ｐゴシック" charset="0"/>
                <a:cs typeface="Arial" charset="0"/>
              </a:rPr>
              <a:t>giving direct access to </a:t>
            </a:r>
            <a:r>
              <a:rPr lang="en-GB" kern="1200" dirty="0" smtClean="0">
                <a:solidFill>
                  <a:srgbClr val="000000"/>
                </a:solidFill>
                <a:latin typeface="Arial" charset="0"/>
                <a:ea typeface="ＭＳ Ｐゴシック" charset="0"/>
                <a:cs typeface="Arial" charset="0"/>
              </a:rPr>
              <a:t>individuals to the radiological quality of their environment and </a:t>
            </a:r>
            <a:r>
              <a:rPr lang="en-GB" kern="1200" dirty="0">
                <a:solidFill>
                  <a:srgbClr val="000000"/>
                </a:solidFill>
                <a:latin typeface="Arial" charset="0"/>
                <a:ea typeface="ＭＳ Ｐゴシック" charset="0"/>
                <a:cs typeface="Arial" charset="0"/>
              </a:rPr>
              <a:t>diet </a:t>
            </a:r>
            <a:r>
              <a:rPr lang="en-GB" kern="1200" dirty="0" smtClean="0">
                <a:solidFill>
                  <a:srgbClr val="000000"/>
                </a:solidFill>
                <a:latin typeface="Arial" charset="0"/>
                <a:ea typeface="ＭＳ Ｐゴシック" charset="0"/>
                <a:cs typeface="Arial" charset="0"/>
              </a:rPr>
              <a:t>and their exposure</a:t>
            </a:r>
          </a:p>
          <a:p>
            <a:pPr marL="730250" lvl="3" indent="-273050" eaLnBrk="1" hangingPunct="1">
              <a:spcAft>
                <a:spcPts val="1200"/>
              </a:spcAft>
              <a:buClr>
                <a:srgbClr val="083763"/>
              </a:buClr>
              <a:buSzPct val="95000"/>
              <a:buFont typeface="Wingdings 2" charset="0"/>
              <a:buChar char=""/>
            </a:pPr>
            <a:r>
              <a:rPr lang="en-GB" b="1" kern="1200" dirty="0" smtClean="0">
                <a:solidFill>
                  <a:srgbClr val="003366"/>
                </a:solidFill>
                <a:latin typeface="Arial" charset="0"/>
                <a:ea typeface="ＭＳ Ｐゴシック" charset="0"/>
                <a:cs typeface="Arial" charset="0"/>
              </a:rPr>
              <a:t>A </a:t>
            </a:r>
            <a:r>
              <a:rPr lang="en-GB" b="1" kern="1200" dirty="0">
                <a:solidFill>
                  <a:srgbClr val="003366"/>
                </a:solidFill>
                <a:latin typeface="Arial" charset="0"/>
                <a:ea typeface="ＭＳ Ｐゴシック" charset="0"/>
                <a:cs typeface="Arial" charset="0"/>
              </a:rPr>
              <a:t>health surveillance system </a:t>
            </a:r>
            <a:r>
              <a:rPr lang="en-GB" kern="1200" dirty="0">
                <a:solidFill>
                  <a:srgbClr val="000000"/>
                </a:solidFill>
                <a:latin typeface="Arial" charset="0"/>
                <a:ea typeface="ＭＳ Ｐゴシック" charset="0"/>
                <a:cs typeface="Arial" charset="0"/>
              </a:rPr>
              <a:t>involving the population and responding to </a:t>
            </a:r>
            <a:r>
              <a:rPr lang="en-GB" kern="1200" dirty="0" smtClean="0">
                <a:solidFill>
                  <a:srgbClr val="000000"/>
                </a:solidFill>
                <a:latin typeface="Arial" charset="0"/>
                <a:ea typeface="ＭＳ Ｐゴシック" charset="0"/>
                <a:cs typeface="Arial" charset="0"/>
              </a:rPr>
              <a:t>its concerns</a:t>
            </a:r>
            <a:endParaRPr lang="en-GB" kern="1200" dirty="0">
              <a:solidFill>
                <a:srgbClr val="000000"/>
              </a:solidFill>
              <a:latin typeface="Arial" charset="0"/>
              <a:ea typeface="ＭＳ Ｐゴシック" charset="0"/>
              <a:cs typeface="Arial" charset="0"/>
            </a:endParaRPr>
          </a:p>
          <a:p>
            <a:pPr marL="547687" indent="-457200">
              <a:lnSpc>
                <a:spcPct val="120000"/>
              </a:lnSpc>
              <a:spcAft>
                <a:spcPts val="600"/>
              </a:spcAft>
              <a:defRPr/>
            </a:pPr>
            <a:endParaRPr lang="en-GB" sz="2000" b="1" dirty="0">
              <a:solidFill>
                <a:srgbClr val="800000"/>
              </a:solidFill>
              <a:latin typeface="Arial" pitchFamily="-107" charset="0"/>
              <a:ea typeface="Arial" pitchFamily="-107" charset="0"/>
              <a:cs typeface="Arial" pitchFamily="-107" charset="0"/>
            </a:endParaRP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29</a:t>
            </a:fld>
            <a:endParaRPr lang="fr-FR" sz="1200" dirty="0">
              <a:solidFill>
                <a:srgbClr val="045C75"/>
              </a:solidFill>
              <a:latin typeface="Helvetica" charset="0"/>
            </a:endParaRPr>
          </a:p>
        </p:txBody>
      </p:sp>
    </p:spTree>
    <p:extLst>
      <p:ext uri="{BB962C8B-B14F-4D97-AF65-F5344CB8AC3E}">
        <p14:creationId xmlns:p14="http://schemas.microsoft.com/office/powerpoint/2010/main" val="76806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body" idx="1"/>
          </p:nvPr>
        </p:nvSpPr>
        <p:spPr>
          <a:xfrm>
            <a:off x="971600" y="1498741"/>
            <a:ext cx="7776864" cy="5334000"/>
          </a:xfrm>
        </p:spPr>
        <p:txBody>
          <a:bodyPr/>
          <a:lstStyle/>
          <a:p>
            <a:pPr marL="730250" lvl="3" indent="-273050" eaLnBrk="1" hangingPunct="1">
              <a:spcAft>
                <a:spcPts val="1200"/>
              </a:spcAft>
              <a:buClr>
                <a:srgbClr val="083763"/>
              </a:buClr>
              <a:buSzPct val="95000"/>
              <a:buFont typeface="Wingdings 2" charset="0"/>
              <a:buChar char=""/>
              <a:defRPr/>
            </a:pPr>
            <a:r>
              <a:rPr lang="en-GB" b="1" kern="1200" dirty="0">
                <a:solidFill>
                  <a:schemeClr val="tx2"/>
                </a:solidFill>
                <a:latin typeface="Arial" charset="0"/>
                <a:ea typeface="ＭＳ Ｐゴシック" charset="0"/>
                <a:cs typeface="Arial" charset="0"/>
              </a:rPr>
              <a:t>Places of dialogue </a:t>
            </a:r>
            <a:r>
              <a:rPr lang="en-GB" kern="1200" dirty="0">
                <a:solidFill>
                  <a:srgbClr val="000000"/>
                </a:solidFill>
                <a:latin typeface="Arial" charset="0"/>
                <a:ea typeface="ＭＳ Ｐゴシック" charset="0"/>
                <a:cs typeface="Arial" charset="0"/>
              </a:rPr>
              <a:t>to listen to the concerns of people and to exchange experiences are essential to initiate the </a:t>
            </a:r>
            <a:r>
              <a:rPr lang="en-GB" kern="1200" dirty="0" smtClean="0">
                <a:solidFill>
                  <a:srgbClr val="000000"/>
                </a:solidFill>
                <a:latin typeface="Arial" charset="0"/>
                <a:ea typeface="ＭＳ Ｐゴシック" charset="0"/>
                <a:cs typeface="Arial" charset="0"/>
              </a:rPr>
              <a:t>process, which progressively lead to the development of </a:t>
            </a:r>
            <a:r>
              <a:rPr lang="en-GB" kern="1200" dirty="0">
                <a:solidFill>
                  <a:srgbClr val="000000"/>
                </a:solidFill>
                <a:latin typeface="Arial" charset="0"/>
                <a:ea typeface="ＭＳ Ｐゴシック" charset="0"/>
                <a:cs typeface="Arial" charset="0"/>
              </a:rPr>
              <a:t>the practical radiological protection culture among the people</a:t>
            </a:r>
            <a:endParaRPr lang="fr-FR" kern="1200" dirty="0">
              <a:solidFill>
                <a:srgbClr val="000000"/>
              </a:solidFill>
              <a:latin typeface="Arial" charset="0"/>
              <a:ea typeface="ＭＳ Ｐゴシック" charset="0"/>
              <a:cs typeface="Arial" charset="0"/>
            </a:endParaRPr>
          </a:p>
          <a:p>
            <a:pPr marL="730250" lvl="3" indent="-273050" eaLnBrk="1" hangingPunct="1">
              <a:spcAft>
                <a:spcPts val="1200"/>
              </a:spcAft>
              <a:buClr>
                <a:srgbClr val="083763"/>
              </a:buClr>
              <a:buSzPct val="95000"/>
              <a:buFont typeface="Wingdings 2" charset="0"/>
              <a:buChar char=""/>
              <a:defRPr/>
            </a:pPr>
            <a:r>
              <a:rPr lang="en-GB" kern="1200" dirty="0">
                <a:solidFill>
                  <a:srgbClr val="000000"/>
                </a:solidFill>
                <a:latin typeface="Arial" charset="0"/>
                <a:ea typeface="ＭＳ Ｐゴシック" charset="0"/>
                <a:cs typeface="Arial" charset="0"/>
              </a:rPr>
              <a:t>In this process </a:t>
            </a:r>
            <a:r>
              <a:rPr lang="en-GB" b="1" kern="1200" dirty="0">
                <a:solidFill>
                  <a:srgbClr val="003366"/>
                </a:solidFill>
                <a:latin typeface="Arial" charset="0"/>
                <a:ea typeface="ＭＳ Ｐゴシック" charset="0"/>
                <a:cs typeface="Arial" charset="0"/>
              </a:rPr>
              <a:t>the role of experts </a:t>
            </a:r>
            <a:r>
              <a:rPr lang="en-GB" kern="1200" dirty="0">
                <a:solidFill>
                  <a:srgbClr val="000000"/>
                </a:solidFill>
                <a:latin typeface="Arial" charset="0"/>
                <a:ea typeface="ＭＳ Ｐゴシック" charset="0"/>
                <a:cs typeface="Arial" charset="0"/>
              </a:rPr>
              <a:t>is to serve local actors and to facilitate the development of their ability to assess and manage their own situation (Self-help protection). Experts must shift from the </a:t>
            </a:r>
            <a:r>
              <a:rPr lang="en-GB" b="1" kern="1200" dirty="0">
                <a:solidFill>
                  <a:srgbClr val="003366"/>
                </a:solidFill>
                <a:latin typeface="Arial" charset="0"/>
                <a:ea typeface="ＭＳ Ｐゴシック" charset="0"/>
                <a:cs typeface="Arial" charset="0"/>
              </a:rPr>
              <a:t>explanation of phenomena </a:t>
            </a:r>
            <a:r>
              <a:rPr lang="en-GB" kern="1200" dirty="0">
                <a:solidFill>
                  <a:srgbClr val="000000"/>
                </a:solidFill>
                <a:latin typeface="Arial" charset="0"/>
                <a:ea typeface="ＭＳ Ｐゴシック" charset="0"/>
                <a:cs typeface="Arial" charset="0"/>
              </a:rPr>
              <a:t>to the </a:t>
            </a:r>
            <a:r>
              <a:rPr lang="en-GB" b="1" kern="1200" dirty="0">
                <a:solidFill>
                  <a:srgbClr val="003366"/>
                </a:solidFill>
                <a:latin typeface="Arial" charset="0"/>
                <a:ea typeface="ＭＳ Ｐゴシック" charset="0"/>
                <a:cs typeface="Arial" charset="0"/>
              </a:rPr>
              <a:t>resolution of problems </a:t>
            </a:r>
            <a:r>
              <a:rPr lang="en-GB" kern="1200" dirty="0">
                <a:solidFill>
                  <a:srgbClr val="000000"/>
                </a:solidFill>
                <a:latin typeface="Arial" charset="0"/>
                <a:ea typeface="ＭＳ Ｐゴシック" charset="0"/>
                <a:cs typeface="Arial" charset="0"/>
              </a:rPr>
              <a:t>together with the affected people</a:t>
            </a:r>
          </a:p>
          <a:p>
            <a:pPr marL="730250" lvl="3" indent="-273050" eaLnBrk="1" hangingPunct="1">
              <a:spcAft>
                <a:spcPts val="1200"/>
              </a:spcAft>
              <a:buClr>
                <a:srgbClr val="083763"/>
              </a:buClr>
              <a:buSzPct val="95000"/>
              <a:buFont typeface="Wingdings 2" charset="0"/>
              <a:buChar char=""/>
              <a:defRPr/>
            </a:pPr>
            <a:r>
              <a:rPr lang="en-GB" b="1" kern="1200" dirty="0">
                <a:solidFill>
                  <a:srgbClr val="003366"/>
                </a:solidFill>
                <a:latin typeface="Arial" charset="0"/>
                <a:ea typeface="ＭＳ Ｐゴシック" charset="0"/>
                <a:cs typeface="Arial" charset="0"/>
              </a:rPr>
              <a:t>National and local resources </a:t>
            </a:r>
            <a:r>
              <a:rPr lang="en-GB" kern="1200" dirty="0">
                <a:solidFill>
                  <a:srgbClr val="000000"/>
                </a:solidFill>
                <a:latin typeface="Arial" charset="0"/>
                <a:ea typeface="ＭＳ Ｐゴシック" charset="0"/>
                <a:cs typeface="Arial" charset="0"/>
              </a:rPr>
              <a:t>must be mobilized to support the process and the community projects aiming to improve the living conditions of the people</a:t>
            </a:r>
          </a:p>
        </p:txBody>
      </p:sp>
      <p:sp>
        <p:nvSpPr>
          <p:cNvPr id="56324" name="Rectangle 3"/>
          <p:cNvSpPr>
            <a:spLocks noGrp="1" noChangeArrowheads="1"/>
          </p:cNvSpPr>
          <p:nvPr>
            <p:ph type="title"/>
          </p:nvPr>
        </p:nvSpPr>
        <p:spPr>
          <a:xfrm>
            <a:off x="0" y="404664"/>
            <a:ext cx="8964488" cy="762000"/>
          </a:xfrm>
        </p:spPr>
        <p:txBody>
          <a:bodyPr>
            <a:normAutofit fontScale="90000"/>
          </a:bodyPr>
          <a:lstStyle/>
          <a:p>
            <a:pPr marL="342900" indent="-342900" eaLnBrk="1" hangingPunct="1">
              <a:defRPr/>
            </a:pPr>
            <a:r>
              <a:rPr lang="en-GB" sz="2400" dirty="0" smtClean="0">
                <a:effectLst>
                  <a:outerShdw blurRad="38100" dist="25400" dir="5400000" algn="tl" rotWithShape="0">
                    <a:srgbClr val="000000">
                      <a:alpha val="43000"/>
                    </a:srgbClr>
                  </a:outerShdw>
                </a:effectLst>
              </a:rPr>
              <a:t/>
            </a:r>
            <a:br>
              <a:rPr lang="en-GB" sz="2400" dirty="0" smtClean="0">
                <a:effectLst>
                  <a:outerShdw blurRad="38100" dist="25400" dir="5400000" algn="tl" rotWithShape="0">
                    <a:srgbClr val="000000">
                      <a:alpha val="43000"/>
                    </a:srgbClr>
                  </a:outerShdw>
                </a:effectLst>
              </a:rPr>
            </a:br>
            <a:r>
              <a:rPr lang="en-GB" sz="2700" b="1" dirty="0" smtClean="0">
                <a:effectLst>
                  <a:outerShdw blurRad="38100" dist="25400" dir="5400000" algn="tl" rotWithShape="0">
                    <a:srgbClr val="000000">
                      <a:alpha val="43000"/>
                    </a:srgbClr>
                  </a:outerShdw>
                </a:effectLst>
                <a:latin typeface="Arial"/>
                <a:cs typeface="Arial"/>
              </a:rPr>
              <a:t>Concluding remarks</a:t>
            </a:r>
            <a:r>
              <a:rPr lang="en-GB" sz="2700" b="1" kern="1200" dirty="0" smtClean="0">
                <a:latin typeface="Arial"/>
                <a:cs typeface="Arial"/>
              </a:rPr>
              <a:t> (</a:t>
            </a:r>
            <a:r>
              <a:rPr lang="en-GB" sz="2700" b="1" kern="1200" dirty="0">
                <a:latin typeface="Arial"/>
                <a:cs typeface="Arial"/>
              </a:rPr>
              <a:t>2</a:t>
            </a:r>
            <a:r>
              <a:rPr lang="en-GB" sz="2700" b="1" kern="1200" dirty="0" smtClean="0">
                <a:latin typeface="Arial"/>
                <a:cs typeface="Arial"/>
              </a:rPr>
              <a:t>)</a:t>
            </a:r>
            <a:r>
              <a:rPr lang="en-GB" sz="2700" b="1" kern="1200" dirty="0">
                <a:latin typeface="Arial"/>
                <a:cs typeface="Arial"/>
              </a:rPr>
              <a:t/>
            </a:r>
            <a:br>
              <a:rPr lang="en-GB" sz="2700" b="1" kern="1200" dirty="0">
                <a:latin typeface="Arial"/>
                <a:cs typeface="Arial"/>
              </a:rPr>
            </a:br>
            <a:endParaRPr lang="en-GB" sz="2700" b="1" kern="1200" dirty="0">
              <a:latin typeface="Arial"/>
              <a:cs typeface="Arial"/>
            </a:endParaRPr>
          </a:p>
        </p:txBody>
      </p:sp>
      <p:sp>
        <p:nvSpPr>
          <p:cNvPr id="6"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30</a:t>
            </a:fld>
            <a:endParaRPr lang="fr-FR" sz="1200" dirty="0">
              <a:solidFill>
                <a:srgbClr val="045C75"/>
              </a:solidFill>
              <a:latin typeface="Helvetica" charset="0"/>
            </a:endParaRPr>
          </a:p>
        </p:txBody>
      </p:sp>
    </p:spTree>
    <p:extLst>
      <p:ext uri="{BB962C8B-B14F-4D97-AF65-F5344CB8AC3E}">
        <p14:creationId xmlns:p14="http://schemas.microsoft.com/office/powerpoint/2010/main" val="90815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32656"/>
            <a:ext cx="8964488" cy="838200"/>
          </a:xfrm>
        </p:spPr>
        <p:txBody>
          <a:bodyPr/>
          <a:lstStyle/>
          <a:p>
            <a:pPr lvl="1" eaLnBrk="1" hangingPunct="1">
              <a:lnSpc>
                <a:spcPct val="80000"/>
              </a:lnSpc>
              <a:defRPr/>
            </a:pPr>
            <a:r>
              <a:rPr lang="en-GB" b="1" dirty="0">
                <a:latin typeface="Arial"/>
                <a:cs typeface="Arial"/>
              </a:rPr>
              <a:t>Listening about concerns - Public Meetings  </a:t>
            </a:r>
          </a:p>
        </p:txBody>
      </p:sp>
      <p:pic>
        <p:nvPicPr>
          <p:cNvPr id="31747" name="Picture 3" descr="CEPN00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628800"/>
            <a:ext cx="564515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3</a:t>
            </a:fld>
            <a:endParaRPr lang="fr-FR" sz="1200" dirty="0">
              <a:solidFill>
                <a:srgbClr val="045C75"/>
              </a:solidFill>
              <a:latin typeface="Helvetica" charset="0"/>
            </a:endParaRPr>
          </a:p>
        </p:txBody>
      </p:sp>
    </p:spTree>
    <p:extLst>
      <p:ext uri="{BB962C8B-B14F-4D97-AF65-F5344CB8AC3E}">
        <p14:creationId xmlns:p14="http://schemas.microsoft.com/office/powerpoint/2010/main" val="2896007195"/>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0" y="332656"/>
            <a:ext cx="8975080" cy="836712"/>
          </a:xfrm>
        </p:spPr>
        <p:txBody>
          <a:bodyPr/>
          <a:lstStyle/>
          <a:p>
            <a:pPr lvl="1" eaLnBrk="1" hangingPunct="1">
              <a:defRPr/>
            </a:pPr>
            <a:r>
              <a:rPr lang="fr-FR" b="1" dirty="0">
                <a:latin typeface="Arial"/>
                <a:cs typeface="Arial"/>
              </a:rPr>
              <a:t>Access to local expertise</a:t>
            </a:r>
          </a:p>
        </p:txBody>
      </p:sp>
      <p:pic>
        <p:nvPicPr>
          <p:cNvPr id="33795" name="Picture 1027" descr="PACHB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88840"/>
            <a:ext cx="57245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4</a:t>
            </a:fld>
            <a:endParaRPr lang="fr-FR" sz="1200" dirty="0">
              <a:solidFill>
                <a:srgbClr val="045C75"/>
              </a:solidFill>
              <a:latin typeface="Helvetica" charset="0"/>
            </a:endParaRPr>
          </a:p>
        </p:txBody>
      </p:sp>
    </p:spTree>
    <p:extLst>
      <p:ext uri="{BB962C8B-B14F-4D97-AF65-F5344CB8AC3E}">
        <p14:creationId xmlns:p14="http://schemas.microsoft.com/office/powerpoint/2010/main" val="2816966928"/>
      </p:ext>
    </p:extLst>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476672"/>
            <a:ext cx="8964488" cy="685800"/>
          </a:xfrm>
        </p:spPr>
        <p:txBody>
          <a:bodyPr/>
          <a:lstStyle/>
          <a:p>
            <a:pPr lvl="1" eaLnBrk="1" hangingPunct="1">
              <a:lnSpc>
                <a:spcPct val="80000"/>
              </a:lnSpc>
              <a:defRPr/>
            </a:pPr>
            <a:r>
              <a:rPr lang="en-GB" b="1" dirty="0">
                <a:latin typeface="Arial"/>
                <a:cs typeface="Arial"/>
              </a:rPr>
              <a:t>Empowerment of villagers</a:t>
            </a:r>
          </a:p>
        </p:txBody>
      </p:sp>
      <p:pic>
        <p:nvPicPr>
          <p:cNvPr id="37891" name="Picture 3" descr="CEPN00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564515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5</a:t>
            </a:fld>
            <a:endParaRPr lang="fr-FR" sz="1200" dirty="0">
              <a:solidFill>
                <a:srgbClr val="045C75"/>
              </a:solidFill>
              <a:latin typeface="Helvetica" charset="0"/>
            </a:endParaRPr>
          </a:p>
        </p:txBody>
      </p:sp>
    </p:spTree>
    <p:extLst>
      <p:ext uri="{BB962C8B-B14F-4D97-AF65-F5344CB8AC3E}">
        <p14:creationId xmlns:p14="http://schemas.microsoft.com/office/powerpoint/2010/main" val="1975102726"/>
      </p:ext>
    </p:extLst>
  </p:cSld>
  <p:clrMapOvr>
    <a:masterClrMapping/>
  </p:clrMapOvr>
  <p:transition xmlns:p14="http://schemas.microsoft.com/office/powerpoint/2010/mai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8520" y="260648"/>
            <a:ext cx="9144000" cy="838200"/>
          </a:xfrm>
        </p:spPr>
        <p:txBody>
          <a:bodyPr/>
          <a:lstStyle/>
          <a:p>
            <a:pPr lvl="1" eaLnBrk="1" hangingPunct="1">
              <a:lnSpc>
                <a:spcPct val="80000"/>
              </a:lnSpc>
              <a:defRPr/>
            </a:pPr>
            <a:r>
              <a:rPr lang="en-US" b="1" dirty="0" smtClean="0">
                <a:latin typeface="Arial"/>
                <a:cs typeface="Arial"/>
              </a:rPr>
              <a:t>Implementing protection actions</a:t>
            </a:r>
            <a:br>
              <a:rPr lang="en-US" b="1" dirty="0" smtClean="0">
                <a:latin typeface="Arial"/>
                <a:cs typeface="Arial"/>
              </a:rPr>
            </a:br>
            <a:r>
              <a:rPr lang="en-US" b="1" dirty="0">
                <a:latin typeface="Arial"/>
                <a:cs typeface="Arial"/>
              </a:rPr>
              <a:t>(</a:t>
            </a:r>
            <a:r>
              <a:rPr lang="en-US" sz="2000" b="1" dirty="0" smtClean="0">
                <a:latin typeface="Arial"/>
                <a:cs typeface="Arial"/>
              </a:rPr>
              <a:t>Optimization </a:t>
            </a:r>
            <a:r>
              <a:rPr lang="en-US" sz="2000" b="1" dirty="0">
                <a:latin typeface="Arial"/>
                <a:cs typeface="Arial"/>
              </a:rPr>
              <a:t>of winter milk </a:t>
            </a:r>
            <a:r>
              <a:rPr lang="en-US" sz="2000" b="1" dirty="0" smtClean="0">
                <a:latin typeface="Arial"/>
                <a:cs typeface="Arial"/>
              </a:rPr>
              <a:t>production)</a:t>
            </a:r>
            <a:endParaRPr lang="fr-FR" sz="2000" b="1" dirty="0">
              <a:latin typeface="Arial"/>
              <a:cs typeface="Arial"/>
            </a:endParaRPr>
          </a:p>
        </p:txBody>
      </p:sp>
      <p:pic>
        <p:nvPicPr>
          <p:cNvPr id="48131" name="Picture 3" descr="CEPN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556792"/>
            <a:ext cx="5672138"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6</a:t>
            </a:fld>
            <a:endParaRPr lang="fr-FR" sz="1200" dirty="0">
              <a:solidFill>
                <a:srgbClr val="045C75"/>
              </a:solidFill>
              <a:latin typeface="Helvetica" charset="0"/>
            </a:endParaRPr>
          </a:p>
        </p:txBody>
      </p:sp>
    </p:spTree>
    <p:extLst>
      <p:ext uri="{BB962C8B-B14F-4D97-AF65-F5344CB8AC3E}">
        <p14:creationId xmlns:p14="http://schemas.microsoft.com/office/powerpoint/2010/main" val="3758858848"/>
      </p:ext>
    </p:extLst>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0" y="228600"/>
            <a:ext cx="8892480" cy="762000"/>
          </a:xfrm>
        </p:spPr>
        <p:txBody>
          <a:bodyPr>
            <a:normAutofit/>
          </a:bodyPr>
          <a:lstStyle/>
          <a:p>
            <a:pPr lvl="1" eaLnBrk="1" hangingPunct="1">
              <a:lnSpc>
                <a:spcPct val="80000"/>
              </a:lnSpc>
              <a:defRPr/>
            </a:pPr>
            <a:r>
              <a:rPr lang="en-CA" b="1" dirty="0">
                <a:latin typeface="Arial"/>
                <a:cs typeface="Arial"/>
              </a:rPr>
              <a:t>The radiation monitoring project </a:t>
            </a:r>
            <a:br>
              <a:rPr lang="en-CA" b="1" dirty="0">
                <a:latin typeface="Arial"/>
                <a:cs typeface="Arial"/>
              </a:rPr>
            </a:br>
            <a:r>
              <a:rPr lang="en-CA" b="1" dirty="0">
                <a:latin typeface="Arial"/>
                <a:cs typeface="Arial"/>
              </a:rPr>
              <a:t>in the </a:t>
            </a:r>
            <a:r>
              <a:rPr lang="en-CA" b="1" dirty="0" err="1">
                <a:latin typeface="Arial"/>
                <a:cs typeface="Arial"/>
              </a:rPr>
              <a:t>Bragin</a:t>
            </a:r>
            <a:r>
              <a:rPr lang="en-CA" b="1" dirty="0">
                <a:latin typeface="Arial"/>
                <a:cs typeface="Arial"/>
              </a:rPr>
              <a:t> district (2004-2008) </a:t>
            </a:r>
            <a:endParaRPr lang="fr-FR" b="1" dirty="0">
              <a:latin typeface="Arial"/>
              <a:cs typeface="Arial"/>
            </a:endParaRPr>
          </a:p>
        </p:txBody>
      </p:sp>
      <p:sp>
        <p:nvSpPr>
          <p:cNvPr id="52228" name="Rectangle 4"/>
          <p:cNvSpPr>
            <a:spLocks noGrp="1" noChangeArrowheads="1"/>
          </p:cNvSpPr>
          <p:nvPr>
            <p:ph idx="1"/>
          </p:nvPr>
        </p:nvSpPr>
        <p:spPr>
          <a:xfrm>
            <a:off x="1331640" y="1484784"/>
            <a:ext cx="7499350" cy="4724400"/>
          </a:xfrm>
        </p:spPr>
        <p:txBody>
          <a:bodyPr/>
          <a:lstStyle/>
          <a:p>
            <a:pPr marL="273050"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Establishment of a radiation monitoring system including centres for the measurement of foodstuffs in 6 villages and the measurement of the whole-body contamination in the hospital</a:t>
            </a:r>
          </a:p>
          <a:p>
            <a:pPr marL="273050"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Aiming at providing </a:t>
            </a:r>
            <a:r>
              <a:rPr lang="en-GB" kern="1200" dirty="0" smtClean="0">
                <a:solidFill>
                  <a:srgbClr val="000000"/>
                </a:solidFill>
                <a:latin typeface="Arial" charset="0"/>
                <a:ea typeface="ＭＳ Ｐゴシック" charset="0"/>
                <a:cs typeface="Arial" charset="0"/>
              </a:rPr>
              <a:t>access </a:t>
            </a:r>
            <a:r>
              <a:rPr lang="en-GB" kern="1200" dirty="0">
                <a:solidFill>
                  <a:srgbClr val="000000"/>
                </a:solidFill>
                <a:latin typeface="Arial" charset="0"/>
                <a:ea typeface="ＭＳ Ｐゴシック" charset="0"/>
                <a:cs typeface="Arial" charset="0"/>
              </a:rPr>
              <a:t>to the measurements for all the inhabitants</a:t>
            </a:r>
          </a:p>
          <a:p>
            <a:pPr marL="273050"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Allowing the population to be able to participate to its own protection and to regain self-control on its direct environment</a:t>
            </a:r>
          </a:p>
          <a:p>
            <a:pPr marL="273050" indent="-273050" eaLnBrk="1" hangingPunct="1">
              <a:spcAft>
                <a:spcPts val="1200"/>
              </a:spcAft>
              <a:buClr>
                <a:srgbClr val="083763"/>
              </a:buClr>
              <a:buSzPct val="95000"/>
              <a:buFont typeface="Wingdings 2" charset="0"/>
              <a:buChar char=""/>
            </a:pPr>
            <a:r>
              <a:rPr lang="en-GB" kern="1200" dirty="0">
                <a:solidFill>
                  <a:srgbClr val="000000"/>
                </a:solidFill>
                <a:latin typeface="Arial" charset="0"/>
                <a:ea typeface="ＭＳ Ｐゴシック" charset="0"/>
                <a:cs typeface="Arial" charset="0"/>
              </a:rPr>
              <a:t>Importance of the pluralism of sources of measurement for ensuring confidence and providing useful information to cope with the local situation</a:t>
            </a:r>
            <a:r>
              <a:rPr lang="fr-FR" kern="1200" dirty="0">
                <a:solidFill>
                  <a:srgbClr val="000000"/>
                </a:solidFill>
                <a:latin typeface="Arial" charset="0"/>
                <a:ea typeface="ＭＳ Ｐゴシック" charset="0"/>
                <a:cs typeface="Arial" charset="0"/>
              </a:rPr>
              <a:t>   </a:t>
            </a:r>
            <a:endParaRPr lang="en-GB" kern="1200" dirty="0">
              <a:solidFill>
                <a:srgbClr val="000000"/>
              </a:solidFill>
              <a:latin typeface="Arial" charset="0"/>
              <a:ea typeface="ＭＳ Ｐゴシック" charset="0"/>
              <a:cs typeface="Arial" charset="0"/>
            </a:endParaRPr>
          </a:p>
        </p:txBody>
      </p:sp>
      <p:sp>
        <p:nvSpPr>
          <p:cNvPr id="5"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7</a:t>
            </a:fld>
            <a:endParaRPr lang="fr-FR" sz="1200" dirty="0">
              <a:solidFill>
                <a:srgbClr val="045C75"/>
              </a:solidFill>
              <a:latin typeface="Helvetica" charset="0"/>
            </a:endParaRPr>
          </a:p>
        </p:txBody>
      </p:sp>
    </p:spTree>
    <p:extLst>
      <p:ext uri="{BB962C8B-B14F-4D97-AF65-F5344CB8AC3E}">
        <p14:creationId xmlns:p14="http://schemas.microsoft.com/office/powerpoint/2010/main" val="176482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88640"/>
            <a:ext cx="8892480" cy="1219200"/>
          </a:xfrm>
          <a:ln>
            <a:miter lim="800000"/>
            <a:headEnd/>
            <a:tailEnd/>
          </a:ln>
          <a:extLst/>
        </p:spPr>
        <p:txBody>
          <a:bodyPr>
            <a:normAutofit/>
            <a:scene3d>
              <a:camera prst="orthographicFront"/>
              <a:lightRig rig="threePt" dir="t"/>
            </a:scene3d>
            <a:sp3d extrusionH="57150">
              <a:bevelT w="38100" h="38100"/>
              <a:extrusionClr>
                <a:schemeClr val="tx1"/>
              </a:extrusionClr>
            </a:sp3d>
          </a:bodyPr>
          <a:lstStyle/>
          <a:p>
            <a:pPr lvl="1" eaLnBrk="1" hangingPunct="1">
              <a:lnSpc>
                <a:spcPct val="80000"/>
              </a:lnSpc>
              <a:defRPr/>
            </a:pPr>
            <a:r>
              <a:rPr lang="en-GB" b="1" dirty="0">
                <a:latin typeface="Arial"/>
                <a:cs typeface="Arial"/>
              </a:rPr>
              <a:t>The </a:t>
            </a:r>
            <a:r>
              <a:rPr lang="en-GB" b="1" dirty="0" smtClean="0">
                <a:latin typeface="Arial"/>
                <a:cs typeface="Arial"/>
              </a:rPr>
              <a:t>radiation monitoring system</a:t>
            </a:r>
            <a:r>
              <a:rPr lang="en-GB" b="1" dirty="0">
                <a:latin typeface="Arial"/>
                <a:cs typeface="Arial"/>
              </a:rPr>
              <a:t/>
            </a:r>
            <a:br>
              <a:rPr lang="en-GB" b="1" dirty="0">
                <a:latin typeface="Arial"/>
                <a:cs typeface="Arial"/>
              </a:rPr>
            </a:br>
            <a:r>
              <a:rPr lang="en-GB" b="1" dirty="0">
                <a:latin typeface="Arial"/>
                <a:cs typeface="Arial"/>
              </a:rPr>
              <a:t>implemented in the </a:t>
            </a:r>
            <a:r>
              <a:rPr lang="en-GB" b="1" dirty="0" err="1">
                <a:latin typeface="Arial"/>
                <a:cs typeface="Arial"/>
              </a:rPr>
              <a:t>Bragin</a:t>
            </a:r>
            <a:r>
              <a:rPr lang="en-GB" b="1" dirty="0">
                <a:latin typeface="Arial"/>
                <a:cs typeface="Arial"/>
              </a:rPr>
              <a:t> District </a:t>
            </a:r>
            <a:r>
              <a:rPr lang="fr-FR" b="1" dirty="0">
                <a:latin typeface="Arial"/>
                <a:cs typeface="Arial"/>
              </a:rPr>
              <a:t/>
            </a:r>
            <a:br>
              <a:rPr lang="fr-FR" b="1" dirty="0">
                <a:latin typeface="Arial"/>
                <a:cs typeface="Arial"/>
              </a:rPr>
            </a:br>
            <a:endParaRPr lang="fr-FR" b="1" dirty="0">
              <a:latin typeface="Arial"/>
              <a:cs typeface="Arial"/>
            </a:endParaRPr>
          </a:p>
        </p:txBody>
      </p:sp>
      <p:grpSp>
        <p:nvGrpSpPr>
          <p:cNvPr id="31746" name="Grouper 90"/>
          <p:cNvGrpSpPr>
            <a:grpSpLocks/>
          </p:cNvGrpSpPr>
          <p:nvPr/>
        </p:nvGrpSpPr>
        <p:grpSpPr bwMode="auto">
          <a:xfrm>
            <a:off x="1691680" y="1556792"/>
            <a:ext cx="7198568" cy="4475584"/>
            <a:chOff x="1295400" y="1600200"/>
            <a:chExt cx="7620000" cy="4419601"/>
          </a:xfrm>
        </p:grpSpPr>
        <p:cxnSp>
          <p:nvCxnSpPr>
            <p:cNvPr id="31748" name="Connecteur droit avec flèche 89"/>
            <p:cNvCxnSpPr>
              <a:cxnSpLocks noChangeShapeType="1"/>
              <a:stCxn id="31758" idx="2"/>
              <a:endCxn id="31752" idx="0"/>
            </p:cNvCxnSpPr>
            <p:nvPr/>
          </p:nvCxnSpPr>
          <p:spPr bwMode="auto">
            <a:xfrm rot="5400000">
              <a:off x="4615872" y="4565481"/>
              <a:ext cx="1054510" cy="74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31749" name="Rectangle 33"/>
            <p:cNvSpPr>
              <a:spLocks noChangeArrowheads="1"/>
            </p:cNvSpPr>
            <p:nvPr/>
          </p:nvSpPr>
          <p:spPr bwMode="auto">
            <a:xfrm>
              <a:off x="4571565" y="3124396"/>
              <a:ext cx="2210049" cy="610529"/>
            </a:xfrm>
            <a:prstGeom prst="rect">
              <a:avLst/>
            </a:prstGeom>
            <a:solidFill>
              <a:schemeClr val="bg1"/>
            </a:solidFill>
            <a:ln w="9525">
              <a:solidFill>
                <a:schemeClr val="tx1"/>
              </a:solidFill>
              <a:round/>
              <a:headEnd/>
              <a:tailEnd/>
            </a:ln>
          </p:spPr>
          <p:txBody>
            <a:bodyPr anchor="ctr" anchorCtr="1"/>
            <a:lstStyle/>
            <a:p>
              <a:pPr algn="ctr"/>
              <a:endParaRPr lang="en-GB"/>
            </a:p>
          </p:txBody>
        </p:sp>
        <p:sp>
          <p:nvSpPr>
            <p:cNvPr id="31750" name="Rectangle 32"/>
            <p:cNvSpPr>
              <a:spLocks noChangeArrowheads="1"/>
            </p:cNvSpPr>
            <p:nvPr/>
          </p:nvSpPr>
          <p:spPr bwMode="auto">
            <a:xfrm>
              <a:off x="4343400" y="3276600"/>
              <a:ext cx="2209800" cy="609600"/>
            </a:xfrm>
            <a:prstGeom prst="rect">
              <a:avLst/>
            </a:prstGeom>
            <a:solidFill>
              <a:srgbClr val="FFFFFF"/>
            </a:solidFill>
            <a:ln w="9525">
              <a:solidFill>
                <a:schemeClr val="tx1"/>
              </a:solidFill>
              <a:round/>
              <a:headEnd/>
              <a:tailEnd/>
            </a:ln>
          </p:spPr>
          <p:txBody>
            <a:bodyPr anchor="ctr" anchorCtr="1"/>
            <a:lstStyle/>
            <a:p>
              <a:pPr algn="ctr"/>
              <a:endParaRPr lang="en-GB"/>
            </a:p>
          </p:txBody>
        </p:sp>
        <p:sp>
          <p:nvSpPr>
            <p:cNvPr id="31751" name="Rectangle 7"/>
            <p:cNvSpPr>
              <a:spLocks noChangeArrowheads="1"/>
            </p:cNvSpPr>
            <p:nvPr/>
          </p:nvSpPr>
          <p:spPr bwMode="auto">
            <a:xfrm>
              <a:off x="4134224" y="1600200"/>
              <a:ext cx="2017059" cy="108678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en-GB"/>
                <a:t>Families</a:t>
              </a:r>
            </a:p>
            <a:p>
              <a:pPr algn="ctr"/>
              <a:r>
                <a:rPr lang="en-GB" b="1">
                  <a:solidFill>
                    <a:srgbClr val="FF0000"/>
                  </a:solidFill>
                </a:rPr>
                <a:t>Self-help protection actions</a:t>
              </a:r>
            </a:p>
          </p:txBody>
        </p:sp>
        <p:sp>
          <p:nvSpPr>
            <p:cNvPr id="31752" name="Rectangle 8"/>
            <p:cNvSpPr>
              <a:spLocks noChangeArrowheads="1"/>
            </p:cNvSpPr>
            <p:nvPr/>
          </p:nvSpPr>
          <p:spPr bwMode="auto">
            <a:xfrm>
              <a:off x="3611282" y="5093110"/>
              <a:ext cx="3062941" cy="92669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en-GB"/>
                <a:t>Local authorities</a:t>
              </a:r>
            </a:p>
            <a:p>
              <a:pPr algn="ctr"/>
              <a:r>
                <a:rPr lang="en-GB" b="1">
                  <a:solidFill>
                    <a:srgbClr val="FF0000"/>
                  </a:solidFill>
                </a:rPr>
                <a:t>Collective protection actions</a:t>
              </a:r>
            </a:p>
          </p:txBody>
        </p:sp>
        <p:sp>
          <p:nvSpPr>
            <p:cNvPr id="31753" name="Rectangle 9"/>
            <p:cNvSpPr>
              <a:spLocks noChangeArrowheads="1"/>
            </p:cNvSpPr>
            <p:nvPr/>
          </p:nvSpPr>
          <p:spPr bwMode="auto">
            <a:xfrm>
              <a:off x="7543800" y="3429000"/>
              <a:ext cx="1295400" cy="609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en-GB"/>
                <a:t>Hospitals</a:t>
              </a:r>
            </a:p>
            <a:p>
              <a:pPr algn="ctr"/>
              <a:r>
                <a:rPr lang="en-GB" b="1">
                  <a:solidFill>
                    <a:srgbClr val="FF0000"/>
                  </a:solidFill>
                </a:rPr>
                <a:t>Vigilence</a:t>
              </a:r>
            </a:p>
          </p:txBody>
        </p:sp>
        <p:cxnSp>
          <p:nvCxnSpPr>
            <p:cNvPr id="31754" name="Forme 20"/>
            <p:cNvCxnSpPr>
              <a:cxnSpLocks noChangeShapeType="1"/>
            </p:cNvCxnSpPr>
            <p:nvPr/>
          </p:nvCxnSpPr>
          <p:spPr bwMode="auto">
            <a:xfrm rot="10800000">
              <a:off x="2057400" y="4114800"/>
              <a:ext cx="1524000" cy="1600200"/>
            </a:xfrm>
            <a:prstGeom prst="curvedConnector2">
              <a:avLst/>
            </a:prstGeom>
            <a:noFill/>
            <a:ln w="9525">
              <a:solidFill>
                <a:schemeClr val="tx2"/>
              </a:solidFill>
              <a:round/>
              <a:headEnd type="arrow" w="med" len="med"/>
              <a:tailEnd type="arrow" w="med" len="med"/>
            </a:ln>
            <a:extLst>
              <a:ext uri="{909E8E84-426E-40dd-AFC4-6F175D3DCCD1}">
                <a14:hiddenFill xmlns:a14="http://schemas.microsoft.com/office/drawing/2010/main">
                  <a:noFill/>
                </a14:hiddenFill>
              </a:ext>
            </a:extLst>
          </p:spPr>
        </p:cxnSp>
        <p:cxnSp>
          <p:nvCxnSpPr>
            <p:cNvPr id="31755" name="Forme 21"/>
            <p:cNvCxnSpPr>
              <a:cxnSpLocks noChangeShapeType="1"/>
              <a:stCxn id="31760" idx="0"/>
            </p:cNvCxnSpPr>
            <p:nvPr/>
          </p:nvCxnSpPr>
          <p:spPr bwMode="auto">
            <a:xfrm rot="5400000" flipH="1" flipV="1">
              <a:off x="2457931" y="1676508"/>
              <a:ext cx="1390334" cy="1962251"/>
            </a:xfrm>
            <a:prstGeom prst="curvedConnector2">
              <a:avLst/>
            </a:prstGeom>
            <a:noFill/>
            <a:ln w="9525">
              <a:solidFill>
                <a:schemeClr val="tx2"/>
              </a:solidFill>
              <a:round/>
              <a:headEnd type="arrow" w="med" len="med"/>
              <a:tailEnd type="arrow" w="med" len="med"/>
            </a:ln>
            <a:extLst>
              <a:ext uri="{909E8E84-426E-40dd-AFC4-6F175D3DCCD1}">
                <a14:hiddenFill xmlns:a14="http://schemas.microsoft.com/office/drawing/2010/main">
                  <a:noFill/>
                </a14:hiddenFill>
              </a:ext>
            </a:extLst>
          </p:spPr>
        </p:cxnSp>
        <p:cxnSp>
          <p:nvCxnSpPr>
            <p:cNvPr id="31756" name="Forme 24"/>
            <p:cNvCxnSpPr>
              <a:cxnSpLocks noChangeShapeType="1"/>
              <a:endCxn id="31753" idx="0"/>
            </p:cNvCxnSpPr>
            <p:nvPr/>
          </p:nvCxnSpPr>
          <p:spPr bwMode="auto">
            <a:xfrm>
              <a:off x="6151282" y="1962462"/>
              <a:ext cx="2040218" cy="1466538"/>
            </a:xfrm>
            <a:prstGeom prst="curvedConnector2">
              <a:avLst/>
            </a:prstGeom>
            <a:noFill/>
            <a:ln w="9525">
              <a:solidFill>
                <a:schemeClr val="tx2"/>
              </a:solidFill>
              <a:round/>
              <a:headEnd type="arrow" w="med" len="med"/>
              <a:tailEnd type="arrow" w="med" len="med"/>
            </a:ln>
            <a:extLst>
              <a:ext uri="{909E8E84-426E-40dd-AFC4-6F175D3DCCD1}">
                <a14:hiddenFill xmlns:a14="http://schemas.microsoft.com/office/drawing/2010/main">
                  <a:noFill/>
                </a14:hiddenFill>
              </a:ext>
            </a:extLst>
          </p:spPr>
        </p:cxnSp>
        <p:cxnSp>
          <p:nvCxnSpPr>
            <p:cNvPr id="31757" name="Forme 27"/>
            <p:cNvCxnSpPr>
              <a:cxnSpLocks noChangeShapeType="1"/>
              <a:stCxn id="31753" idx="2"/>
              <a:endCxn id="31752" idx="3"/>
            </p:cNvCxnSpPr>
            <p:nvPr/>
          </p:nvCxnSpPr>
          <p:spPr bwMode="auto">
            <a:xfrm rot="5400000">
              <a:off x="6673934" y="4038889"/>
              <a:ext cx="1517856" cy="1517276"/>
            </a:xfrm>
            <a:prstGeom prst="curvedConnector2">
              <a:avLst/>
            </a:prstGeom>
            <a:noFill/>
            <a:ln w="9525">
              <a:solidFill>
                <a:schemeClr val="tx2"/>
              </a:solidFill>
              <a:round/>
              <a:headEnd type="arrow" w="med" len="med"/>
              <a:tailEnd type="arrow" w="med" len="med"/>
            </a:ln>
            <a:extLst>
              <a:ext uri="{909E8E84-426E-40dd-AFC4-6F175D3DCCD1}">
                <a14:hiddenFill xmlns:a14="http://schemas.microsoft.com/office/drawing/2010/main">
                  <a:noFill/>
                </a14:hiddenFill>
              </a:ext>
            </a:extLst>
          </p:spPr>
        </p:cxnSp>
        <p:sp>
          <p:nvSpPr>
            <p:cNvPr id="31758" name="Rectangle 4"/>
            <p:cNvSpPr>
              <a:spLocks noChangeArrowheads="1"/>
            </p:cNvSpPr>
            <p:nvPr/>
          </p:nvSpPr>
          <p:spPr bwMode="auto">
            <a:xfrm>
              <a:off x="3962400" y="3429000"/>
              <a:ext cx="2362200" cy="609600"/>
            </a:xfrm>
            <a:prstGeom prst="rect">
              <a:avLst/>
            </a:prstGeom>
            <a:solidFill>
              <a:srgbClr val="FFFFFF"/>
            </a:solidFill>
            <a:ln w="9525">
              <a:solidFill>
                <a:schemeClr val="tx1"/>
              </a:solidFill>
              <a:round/>
              <a:headEnd/>
              <a:tailEnd/>
            </a:ln>
          </p:spPr>
          <p:txBody>
            <a:bodyPr anchor="ctr" anchorCtr="1"/>
            <a:lstStyle/>
            <a:p>
              <a:pPr algn="ctr"/>
              <a:r>
                <a:rPr lang="en-GB" dirty="0"/>
                <a:t>Radiological quality control centres </a:t>
              </a:r>
            </a:p>
          </p:txBody>
        </p:sp>
        <p:cxnSp>
          <p:nvCxnSpPr>
            <p:cNvPr id="31759" name="Connecteur droit avec flèche 46"/>
            <p:cNvCxnSpPr>
              <a:cxnSpLocks noChangeShapeType="1"/>
              <a:endCxn id="31753" idx="1"/>
            </p:cNvCxnSpPr>
            <p:nvPr/>
          </p:nvCxnSpPr>
          <p:spPr bwMode="auto">
            <a:xfrm>
              <a:off x="6324600" y="3733800"/>
              <a:ext cx="1219200" cy="1417"/>
            </a:xfrm>
            <a:prstGeom prst="straightConnector1">
              <a:avLst/>
            </a:prstGeom>
            <a:noFill/>
            <a:ln w="9525">
              <a:solidFill>
                <a:schemeClr val="tx2"/>
              </a:solidFill>
              <a:round/>
              <a:headEnd type="arrow" w="med" len="med"/>
              <a:tailEnd type="arrow" w="med" len="med"/>
            </a:ln>
            <a:extLst>
              <a:ext uri="{909E8E84-426E-40dd-AFC4-6F175D3DCCD1}">
                <a14:hiddenFill xmlns:a14="http://schemas.microsoft.com/office/drawing/2010/main">
                  <a:noFill/>
                </a14:hiddenFill>
              </a:ext>
            </a:extLst>
          </p:spPr>
        </p:cxnSp>
        <p:sp>
          <p:nvSpPr>
            <p:cNvPr id="31760" name="Rectangle 11"/>
            <p:cNvSpPr>
              <a:spLocks noChangeArrowheads="1"/>
            </p:cNvSpPr>
            <p:nvPr/>
          </p:nvSpPr>
          <p:spPr bwMode="auto">
            <a:xfrm>
              <a:off x="1295400" y="3352800"/>
              <a:ext cx="1753143" cy="762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en-GB" dirty="0"/>
                <a:t>Schools</a:t>
              </a:r>
            </a:p>
            <a:p>
              <a:pPr algn="ctr"/>
              <a:r>
                <a:rPr lang="en-GB" b="1" dirty="0">
                  <a:solidFill>
                    <a:srgbClr val="FF0000"/>
                  </a:solidFill>
                </a:rPr>
                <a:t>Transmission</a:t>
              </a:r>
            </a:p>
          </p:txBody>
        </p:sp>
        <p:sp>
          <p:nvSpPr>
            <p:cNvPr id="31761" name="ZoneTexte 23"/>
            <p:cNvSpPr txBox="1">
              <a:spLocks noChangeArrowheads="1"/>
            </p:cNvSpPr>
            <p:nvPr/>
          </p:nvSpPr>
          <p:spPr bwMode="auto">
            <a:xfrm>
              <a:off x="4038600" y="4191000"/>
              <a:ext cx="2286000" cy="5560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b="1" dirty="0">
                  <a:solidFill>
                    <a:srgbClr val="0000FF"/>
                  </a:solidFill>
                </a:rPr>
                <a:t>Measurements of food products</a:t>
              </a:r>
            </a:p>
          </p:txBody>
        </p:sp>
        <p:sp>
          <p:nvSpPr>
            <p:cNvPr id="31762" name="ZoneTexte 24"/>
            <p:cNvSpPr txBox="1">
              <a:spLocks noChangeArrowheads="1"/>
            </p:cNvSpPr>
            <p:nvPr/>
          </p:nvSpPr>
          <p:spPr bwMode="auto">
            <a:xfrm>
              <a:off x="6898341" y="4191000"/>
              <a:ext cx="2017059" cy="52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b="1">
                  <a:solidFill>
                    <a:srgbClr val="0000FF"/>
                  </a:solidFill>
                </a:rPr>
                <a:t>Measurements of </a:t>
              </a:r>
            </a:p>
            <a:p>
              <a:pPr algn="ctr" eaLnBrk="1" hangingPunct="1"/>
              <a:r>
                <a:rPr lang="en-GB" sz="1600" b="1">
                  <a:solidFill>
                    <a:srgbClr val="0000FF"/>
                  </a:solidFill>
                </a:rPr>
                <a:t>persons</a:t>
              </a:r>
            </a:p>
          </p:txBody>
        </p:sp>
        <p:cxnSp>
          <p:nvCxnSpPr>
            <p:cNvPr id="31763" name="Connecteur droit avec flèche 81"/>
            <p:cNvCxnSpPr>
              <a:cxnSpLocks noChangeShapeType="1"/>
              <a:stCxn id="31760" idx="3"/>
              <a:endCxn id="31758" idx="1"/>
            </p:cNvCxnSpPr>
            <p:nvPr/>
          </p:nvCxnSpPr>
          <p:spPr bwMode="auto">
            <a:xfrm>
              <a:off x="3048543" y="3733800"/>
              <a:ext cx="913857" cy="0"/>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1764" name="Connecteur droit avec flèche 87"/>
            <p:cNvCxnSpPr>
              <a:cxnSpLocks noChangeShapeType="1"/>
              <a:stCxn id="31751" idx="2"/>
              <a:endCxn id="31758" idx="0"/>
            </p:cNvCxnSpPr>
            <p:nvPr/>
          </p:nvCxnSpPr>
          <p:spPr bwMode="auto">
            <a:xfrm rot="16200000" flipH="1">
              <a:off x="4772120" y="3057619"/>
              <a:ext cx="742013" cy="74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
        <p:nvSpPr>
          <p:cNvPr id="22" name="Espace réservé du numéro de diapositive 5"/>
          <p:cNvSpPr>
            <a:spLocks noGrp="1"/>
          </p:cNvSpPr>
          <p:nvPr>
            <p:ph type="sldNum" sz="quarter" idx="4294967295"/>
          </p:nvPr>
        </p:nvSpPr>
        <p:spPr bwMode="auto">
          <a:xfrm>
            <a:off x="7162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02FDD3-BB0A-854F-839E-9207546FE3C0}" type="slidenum">
              <a:rPr lang="fr-FR" sz="1200">
                <a:solidFill>
                  <a:srgbClr val="045C75"/>
                </a:solidFill>
                <a:latin typeface="Helvetica" charset="0"/>
              </a:rPr>
              <a:pPr eaLnBrk="1" hangingPunct="1"/>
              <a:t>8</a:t>
            </a:fld>
            <a:endParaRPr lang="fr-FR" sz="1200" dirty="0">
              <a:solidFill>
                <a:srgbClr val="045C75"/>
              </a:solidFill>
              <a:latin typeface="Helvetica" charset="0"/>
            </a:endParaRPr>
          </a:p>
        </p:txBody>
      </p:sp>
    </p:spTree>
    <p:extLst>
      <p:ext uri="{BB962C8B-B14F-4D97-AF65-F5344CB8AC3E}">
        <p14:creationId xmlns:p14="http://schemas.microsoft.com/office/powerpoint/2010/main" val="27553512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fec8622-0eb8-40fc-b3eb-de698a514efe"/>
</p:tagLst>
</file>

<file path=ppt/theme/theme1.xml><?xml version="1.0" encoding="utf-8"?>
<a:theme xmlns:a="http://schemas.openxmlformats.org/drawingml/2006/main" name="CEPN">
  <a:themeElements>
    <a:clrScheme name="Présentation_CEP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Présentation_CEPN">
      <a:majorFont>
        <a:latin typeface="Helvetica"/>
        <a:ea typeface=""/>
        <a:cs typeface=""/>
      </a:majorFont>
      <a:minorFont>
        <a:latin typeface="Helvetic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0" i="0" u="none" strike="noStrike" cap="none" normalizeH="0" baseline="0">
            <a:ln>
              <a:noFill/>
            </a:ln>
            <a:solidFill>
              <a:schemeClr val="tx2"/>
            </a:solidFill>
            <a:effectLst/>
            <a:latin typeface="Helvetica"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4400" b="0" i="0" u="none" strike="noStrike" cap="none" normalizeH="0" baseline="0">
            <a:ln>
              <a:noFill/>
            </a:ln>
            <a:solidFill>
              <a:schemeClr val="tx2"/>
            </a:solidFill>
            <a:effectLst/>
            <a:latin typeface="Helvetica" pitchFamily="-106" charset="0"/>
          </a:defRPr>
        </a:defPPr>
      </a:lstStyle>
    </a:lnDef>
  </a:objectDefaults>
  <a:extraClrSchemeLst>
    <a:extraClrScheme>
      <a:clrScheme name="Présentation_CEPN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Présentation_CEPN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Présentation_CEPN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Présentation_CEPN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10815</TotalTime>
  <Words>1875</Words>
  <Application>Microsoft Macintosh PowerPoint</Application>
  <PresentationFormat>Présentation à l'écran (4:3)</PresentationFormat>
  <Paragraphs>295</Paragraphs>
  <Slides>31</Slides>
  <Notes>27</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CEPN</vt:lpstr>
      <vt:lpstr>Radiation Monitoring and Health Surveillance  at the Service of Improving Living Conditions  in Post-Accident Situations:  Some Lessons from Chernobyl </vt:lpstr>
      <vt:lpstr>Background : the ETHOS project and CORE program  in Belarus (1996-2008)</vt:lpstr>
      <vt:lpstr>The stakeholder involvement process  implemented in the ETHOS project </vt:lpstr>
      <vt:lpstr>Listening about concerns - Public Meetings  </vt:lpstr>
      <vt:lpstr>Access to local expertise</vt:lpstr>
      <vt:lpstr>Empowerment of villagers</vt:lpstr>
      <vt:lpstr>Implementing protection actions (Optimization of winter milk production)</vt:lpstr>
      <vt:lpstr>The radiation monitoring project  in the Bragin district (2004-2008) </vt:lpstr>
      <vt:lpstr>The radiation monitoring system implemented in the Bragin District  </vt:lpstr>
      <vt:lpstr>The Bragin District</vt:lpstr>
      <vt:lpstr>The approach for reducing the  whole body contamination</vt:lpstr>
      <vt:lpstr> Radiological Quality Control Centre  </vt:lpstr>
      <vt:lpstr>Présentation PowerPoint</vt:lpstr>
      <vt:lpstr> Measurements of foodstuffs (2)  </vt:lpstr>
      <vt:lpstr>Whole body measurements (1)</vt:lpstr>
      <vt:lpstr>Results of foodstuffs measurements</vt:lpstr>
      <vt:lpstr>Whole body measurements</vt:lpstr>
      <vt:lpstr>Results of the whole body measurement campaigns</vt:lpstr>
      <vt:lpstr>Typical dose distribution from caesium intake of  children in the contaminated area around Chernobyl  20 years after the accident</vt:lpstr>
      <vt:lpstr>  Lessons from the Bragin project  </vt:lpstr>
      <vt:lpstr>The health surveillance project  in the Chechersk district</vt:lpstr>
      <vt:lpstr>Présentation PowerPoint</vt:lpstr>
      <vt:lpstr>The Chechersk district  </vt:lpstr>
      <vt:lpstr> The health check-ups of children (1) </vt:lpstr>
      <vt:lpstr> The health check-ups of children (2) </vt:lpstr>
      <vt:lpstr> </vt:lpstr>
      <vt:lpstr> </vt:lpstr>
      <vt:lpstr> </vt:lpstr>
      <vt:lpstr>Lessons from the Chechersk project  </vt:lpstr>
      <vt:lpstr>  Concluding remarks  (1)  </vt:lpstr>
      <vt:lpstr> Concluding remarks (2) </vt:lpstr>
    </vt:vector>
  </TitlesOfParts>
  <Company>EDF - Gaz de France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  Titre de la présentation</dc:title>
  <dc:creator>EDF-GDF</dc:creator>
  <cp:lastModifiedBy>Renate Lochard</cp:lastModifiedBy>
  <cp:revision>1052</cp:revision>
  <cp:lastPrinted>2015-06-08T13:44:06Z</cp:lastPrinted>
  <dcterms:created xsi:type="dcterms:W3CDTF">2012-12-20T04:51:56Z</dcterms:created>
  <dcterms:modified xsi:type="dcterms:W3CDTF">2015-06-08T13:44:29Z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0008007808000000000001023700</vt:lpwstr>
  </property>
</Properties>
</file>